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 bookmarkIdSeed="6">
  <p:sldMasterIdLst>
    <p:sldMasterId id="2147484392" r:id="rId4"/>
  </p:sldMasterIdLst>
  <p:notesMasterIdLst>
    <p:notesMasterId r:id="rId26"/>
  </p:notesMasterIdLst>
  <p:handoutMasterIdLst>
    <p:handoutMasterId r:id="rId27"/>
  </p:handoutMasterIdLst>
  <p:sldIdLst>
    <p:sldId id="2144446320" r:id="rId5"/>
    <p:sldId id="2144446381" r:id="rId6"/>
    <p:sldId id="2144446366" r:id="rId7"/>
    <p:sldId id="2144446370" r:id="rId8"/>
    <p:sldId id="2144446371" r:id="rId9"/>
    <p:sldId id="2144446374" r:id="rId10"/>
    <p:sldId id="2144446372" r:id="rId11"/>
    <p:sldId id="2144446375" r:id="rId12"/>
    <p:sldId id="2144446377" r:id="rId13"/>
    <p:sldId id="2144446379" r:id="rId14"/>
    <p:sldId id="2144446380" r:id="rId15"/>
    <p:sldId id="2144446382" r:id="rId16"/>
    <p:sldId id="2144446383" r:id="rId17"/>
    <p:sldId id="2144446384" r:id="rId18"/>
    <p:sldId id="2144446385" r:id="rId19"/>
    <p:sldId id="2144446386" r:id="rId20"/>
    <p:sldId id="2144446389" r:id="rId21"/>
    <p:sldId id="2144446388" r:id="rId22"/>
    <p:sldId id="2144446321" r:id="rId23"/>
    <p:sldId id="2144446365" r:id="rId24"/>
    <p:sldId id="2144446280" r:id="rId25"/>
  </p:sldIdLst>
  <p:sldSz cx="12192000" cy="6858000"/>
  <p:notesSz cx="6797675" cy="9926638"/>
  <p:embeddedFontLs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Wingdings 2" panose="05020102010507070707" pitchFamily="18" charset="2"/>
      <p:regular r:id="rId32"/>
    </p:embeddedFont>
  </p:embeddedFontLst>
  <p:custDataLst>
    <p:tags r:id="rId3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4A019A-6131-7FDA-9F18-22D85D2D75F9}" name="Julia Nurse" initials="JN" userId="S::julia.nurse@Ipsos.com::a0f02c22-5676-46e0-8925-6d7c362befa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 Carette" initials="RC" lastIdx="1" clrIdx="0">
    <p:extLst>
      <p:ext uri="{19B8F6BF-5375-455C-9EA6-DF929625EA0E}">
        <p15:presenceInfo xmlns:p15="http://schemas.microsoft.com/office/powerpoint/2012/main" userId="f5b5fcd6593eb51e" providerId="Windows Live"/>
      </p:ext>
    </p:extLst>
  </p:cmAuthor>
  <p:cmAuthor id="2" name="Julia Nurse" initials="JN" lastIdx="80" clrIdx="1">
    <p:extLst>
      <p:ext uri="{19B8F6BF-5375-455C-9EA6-DF929625EA0E}">
        <p15:presenceInfo xmlns:p15="http://schemas.microsoft.com/office/powerpoint/2012/main" userId="S::julia.nurse@Ipsos.com::a0f02c22-5676-46e0-8925-6d7c362befa2" providerId="AD"/>
      </p:ext>
    </p:extLst>
  </p:cmAuthor>
  <p:cmAuthor id="3" name="Ian Jarvis" initials="IJ" lastIdx="14" clrIdx="2">
    <p:extLst>
      <p:ext uri="{19B8F6BF-5375-455C-9EA6-DF929625EA0E}">
        <p15:presenceInfo xmlns:p15="http://schemas.microsoft.com/office/powerpoint/2012/main" userId="S-1-5-21-3343930222-3471731563-1258133589-336814" providerId="AD"/>
      </p:ext>
    </p:extLst>
  </p:cmAuthor>
  <p:cmAuthor id="4" name="Hannah Williams" initials="HW" lastIdx="3" clrIdx="3">
    <p:extLst>
      <p:ext uri="{19B8F6BF-5375-455C-9EA6-DF929625EA0E}">
        <p15:presenceInfo xmlns:p15="http://schemas.microsoft.com/office/powerpoint/2012/main" userId="S::hannah.williams@ipsos.com::5910482a-1124-4d8f-8118-860f2cd026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C50"/>
    <a:srgbClr val="06091F"/>
    <a:srgbClr val="FF9447"/>
    <a:srgbClr val="F15C48"/>
    <a:srgbClr val="E6E068"/>
    <a:srgbClr val="E80A2F"/>
    <a:srgbClr val="D31358"/>
    <a:srgbClr val="F10548"/>
    <a:srgbClr val="D32758"/>
    <a:srgbClr val="2DB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6247" autoAdjust="0"/>
  </p:normalViewPr>
  <p:slideViewPr>
    <p:cSldViewPr snapToGrid="0" showGuides="1">
      <p:cViewPr varScale="1">
        <p:scale>
          <a:sx n="106" d="100"/>
          <a:sy n="106" d="100"/>
        </p:scale>
        <p:origin x="804" y="114"/>
      </p:cViewPr>
      <p:guideLst/>
    </p:cSldViewPr>
  </p:slideViewPr>
  <p:outlineViewPr>
    <p:cViewPr>
      <p:scale>
        <a:sx n="33" d="100"/>
        <a:sy n="33" d="100"/>
      </p:scale>
      <p:origin x="0" y="-8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480"/>
    </p:cViewPr>
  </p:sorterViewPr>
  <p:notesViewPr>
    <p:cSldViewPr snapToGrid="0" showGuides="1">
      <p:cViewPr>
        <p:scale>
          <a:sx n="75" d="100"/>
          <a:sy n="75" d="100"/>
        </p:scale>
        <p:origin x="3156" y="2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440151715209153"/>
          <c:y val="4.7386548732842301E-2"/>
          <c:w val="0.48167008251793031"/>
          <c:h val="0.905226902534315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9CB-4119-ADE6-8314F4549A1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CB-4119-ADE6-8314F4549A1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CB-4119-ADE6-8314F4549A1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CB-4119-ADE6-8314F4549A1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9CB-4119-ADE6-8314F4549A1B}"/>
              </c:ext>
            </c:extLst>
          </c:dPt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35</c:v>
                </c:pt>
                <c:pt idx="2">
                  <c:v>27</c:v>
                </c:pt>
                <c:pt idx="3">
                  <c:v>24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B-4119-ADE6-8314F4549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672510368"/>
        <c:axId val="1638402816"/>
      </c:barChart>
      <c:catAx>
        <c:axId val="672510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38402816"/>
        <c:crosses val="autoZero"/>
        <c:auto val="1"/>
        <c:lblAlgn val="ctr"/>
        <c:lblOffset val="100"/>
        <c:noMultiLvlLbl val="0"/>
      </c:catAx>
      <c:valAx>
        <c:axId val="1638402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25103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79227495694157"/>
          <c:y val="4.7386548732842301E-2"/>
          <c:w val="0.46683040941139076"/>
          <c:h val="0.952613353816436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 + Abbastanza d'accordo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AE-4B87-A72B-10AD9411588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AE-4B87-A72B-10AD94115881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AE-4B87-A72B-10AD9411588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AE-4B87-A72B-10AD9411588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AE-4B87-A72B-10AD94115881}"/>
              </c:ext>
            </c:extLst>
          </c:dPt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35</c:v>
                </c:pt>
                <c:pt idx="1">
                  <c:v>32</c:v>
                </c:pt>
                <c:pt idx="2">
                  <c:v>30</c:v>
                </c:pt>
                <c:pt idx="3">
                  <c:v>23</c:v>
                </c:pt>
                <c:pt idx="4">
                  <c:v>21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12</c:v>
                </c:pt>
                <c:pt idx="9">
                  <c:v>11</c:v>
                </c:pt>
                <c:pt idx="10">
                  <c:v>9</c:v>
                </c:pt>
                <c:pt idx="11">
                  <c:v>8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AE-4B87-A72B-10AD94115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672510368"/>
        <c:axId val="1638402816"/>
      </c:barChart>
      <c:catAx>
        <c:axId val="672510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38402816"/>
        <c:crosses val="autoZero"/>
        <c:auto val="1"/>
        <c:lblAlgn val="ctr"/>
        <c:lblOffset val="100"/>
        <c:noMultiLvlLbl val="0"/>
      </c:catAx>
      <c:valAx>
        <c:axId val="1638402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25103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79227495694157"/>
          <c:y val="4.7386548732842301E-2"/>
          <c:w val="0.46683040941139076"/>
          <c:h val="0.952613353816436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 + Abbastanza d'accordo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AE-4B87-A72B-10AD941158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AE-4B87-A72B-10AD941158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AE-4B87-A72B-10AD9411588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AE-4B87-A72B-10AD9411588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AE-4B87-A72B-10AD94115881}"/>
              </c:ext>
            </c:extLst>
          </c:dPt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51</c:v>
                </c:pt>
                <c:pt idx="1">
                  <c:v>27</c:v>
                </c:pt>
                <c:pt idx="2">
                  <c:v>21</c:v>
                </c:pt>
                <c:pt idx="3">
                  <c:v>19</c:v>
                </c:pt>
                <c:pt idx="4">
                  <c:v>18</c:v>
                </c:pt>
                <c:pt idx="5">
                  <c:v>17</c:v>
                </c:pt>
                <c:pt idx="6">
                  <c:v>16</c:v>
                </c:pt>
                <c:pt idx="7">
                  <c:v>12</c:v>
                </c:pt>
                <c:pt idx="8">
                  <c:v>10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AE-4B87-A72B-10AD94115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672510368"/>
        <c:axId val="1638402816"/>
      </c:barChart>
      <c:catAx>
        <c:axId val="672510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38402816"/>
        <c:crosses val="autoZero"/>
        <c:auto val="1"/>
        <c:lblAlgn val="ctr"/>
        <c:lblOffset val="100"/>
        <c:noMultiLvlLbl val="0"/>
      </c:catAx>
      <c:valAx>
        <c:axId val="1638402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25103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79227495694157"/>
          <c:y val="4.7386548732842301E-2"/>
          <c:w val="0.46683040941139076"/>
          <c:h val="0.905226902534315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 + Abbastanza d'accordo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AE-4B87-A72B-10AD9411588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AE-4B87-A72B-10AD94115881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AE-4B87-A72B-10AD9411588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AE-4B87-A72B-10AD9411588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AE-4B87-A72B-10AD94115881}"/>
              </c:ext>
            </c:extLst>
          </c:dPt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87</c:v>
                </c:pt>
                <c:pt idx="1">
                  <c:v>84</c:v>
                </c:pt>
                <c:pt idx="2">
                  <c:v>76</c:v>
                </c:pt>
                <c:pt idx="3">
                  <c:v>66</c:v>
                </c:pt>
                <c:pt idx="4">
                  <c:v>59</c:v>
                </c:pt>
                <c:pt idx="5">
                  <c:v>55</c:v>
                </c:pt>
                <c:pt idx="6">
                  <c:v>52</c:v>
                </c:pt>
                <c:pt idx="7">
                  <c:v>49</c:v>
                </c:pt>
                <c:pt idx="8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AE-4B87-A72B-10AD941158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43</c:v>
                </c:pt>
                <c:pt idx="1">
                  <c:v>29</c:v>
                </c:pt>
                <c:pt idx="2">
                  <c:v>39</c:v>
                </c:pt>
                <c:pt idx="3">
                  <c:v>15</c:v>
                </c:pt>
                <c:pt idx="4">
                  <c:v>21</c:v>
                </c:pt>
                <c:pt idx="5">
                  <c:v>15</c:v>
                </c:pt>
                <c:pt idx="6">
                  <c:v>12</c:v>
                </c:pt>
                <c:pt idx="7">
                  <c:v>10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2AE-4B87-A72B-10AD94115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672510368"/>
        <c:axId val="1638402816"/>
      </c:barChart>
      <c:catAx>
        <c:axId val="672510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38402816"/>
        <c:crosses val="autoZero"/>
        <c:auto val="1"/>
        <c:lblAlgn val="ctr"/>
        <c:lblOffset val="100"/>
        <c:noMultiLvlLbl val="0"/>
      </c:catAx>
      <c:valAx>
        <c:axId val="1638402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25103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62814378059961E-2"/>
          <c:y val="4.7386548732842301E-2"/>
          <c:w val="0.88323044554844088"/>
          <c:h val="0.905226902534315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 + Abbastanza d'accordo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B2-434E-8C04-1B40DA64793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B2-434E-8C04-1B40DA647937}"/>
              </c:ext>
            </c:extLst>
          </c:dPt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B2-434E-8C04-1B40DA6479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67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B2-434E-8C04-1B40DA647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2510368"/>
        <c:axId val="1638402816"/>
      </c:barChart>
      <c:catAx>
        <c:axId val="672510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38402816"/>
        <c:crosses val="autoZero"/>
        <c:auto val="1"/>
        <c:lblAlgn val="ctr"/>
        <c:lblOffset val="100"/>
        <c:noMultiLvlLbl val="0"/>
      </c:catAx>
      <c:valAx>
        <c:axId val="1638402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25103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39908965475578E-2"/>
          <c:y val="4.7386548732842301E-2"/>
          <c:w val="0.90787623812710783"/>
          <c:h val="0.905226902534315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DE6-4C80-94BE-E88407CA851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E6-4C80-94BE-E88407CA851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DE6-4C80-94BE-E88407CA851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E6-4C80-94BE-E88407CA851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DE6-4C80-94BE-E88407CA8517}"/>
              </c:ext>
            </c:extLst>
          </c:dPt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ALMENO A UN LIVELLO SCOLTASTICO</c:v>
                </c:pt>
                <c:pt idx="1">
                  <c:v>Scuola primaria</c:v>
                </c:pt>
                <c:pt idx="2">
                  <c:v>Scuola secondaria inferiore</c:v>
                </c:pt>
                <c:pt idx="3">
                  <c:v>Scuola secondaria superiore</c:v>
                </c:pt>
                <c:pt idx="4">
                  <c:v>Università</c:v>
                </c:pt>
                <c:pt idx="5">
                  <c:v>NO, NON MI È MAI CAPITATO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54</c:v>
                </c:pt>
                <c:pt idx="1">
                  <c:v>15</c:v>
                </c:pt>
                <c:pt idx="2">
                  <c:v>17</c:v>
                </c:pt>
                <c:pt idx="3">
                  <c:v>23</c:v>
                </c:pt>
                <c:pt idx="4">
                  <c:v>10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1-46B3-9E69-FE49D6EB1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672510368"/>
        <c:axId val="1638402816"/>
      </c:barChart>
      <c:catAx>
        <c:axId val="6725103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38402816"/>
        <c:crosses val="autoZero"/>
        <c:auto val="1"/>
        <c:lblAlgn val="ctr"/>
        <c:lblOffset val="100"/>
        <c:noMultiLvlLbl val="0"/>
      </c:catAx>
      <c:valAx>
        <c:axId val="1638402816"/>
        <c:scaling>
          <c:orientation val="minMax"/>
          <c:max val="7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6725103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62814378059961E-2"/>
          <c:y val="4.7386548732842301E-2"/>
          <c:w val="0.88323044554844088"/>
          <c:h val="0.905226902534315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 + Abbastanza d'accordo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B2-434E-8C04-1B40DA647937}"/>
              </c:ext>
            </c:extLst>
          </c:dPt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B2-434E-8C04-1B40DA6479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B2-434E-8C04-1B40DA647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2510368"/>
        <c:axId val="1638402816"/>
      </c:barChart>
      <c:catAx>
        <c:axId val="672510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38402816"/>
        <c:crosses val="autoZero"/>
        <c:auto val="1"/>
        <c:lblAlgn val="ctr"/>
        <c:lblOffset val="100"/>
        <c:noMultiLvlLbl val="0"/>
      </c:catAx>
      <c:valAx>
        <c:axId val="1638402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25103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8225557608743"/>
          <c:y val="4.7386548732842301E-2"/>
          <c:w val="0.43524900038645409"/>
          <c:h val="0.905226902534315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57-4663-8400-3EDBEB329C2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57-4663-8400-3EDBEB329C2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57-4663-8400-3EDBEB329C2C}"/>
              </c:ext>
            </c:extLst>
          </c:dPt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26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57-4663-8400-3EDBEB329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672510368"/>
        <c:axId val="1638402816"/>
      </c:barChart>
      <c:catAx>
        <c:axId val="672510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38402816"/>
        <c:crosses val="autoZero"/>
        <c:auto val="1"/>
        <c:lblAlgn val="ctr"/>
        <c:lblOffset val="100"/>
        <c:noMultiLvlLbl val="0"/>
      </c:catAx>
      <c:valAx>
        <c:axId val="1638402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25103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39908965475578E-2"/>
          <c:y val="4.7386548732842301E-2"/>
          <c:w val="0.90787623812710783"/>
          <c:h val="0.905226902534315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C-4E47-95A7-670C260111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C-4E47-95A7-670C260111E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F9C-4E47-95A7-670C260111EA}"/>
              </c:ext>
            </c:extLst>
          </c:dPt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ALMENO A UN LIVELLO SCOLTASTICO</c:v>
                </c:pt>
                <c:pt idx="1">
                  <c:v>Scuola primaria</c:v>
                </c:pt>
                <c:pt idx="2">
                  <c:v>Scuola secondaria inferiore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</c:v>
                </c:pt>
                <c:pt idx="1">
                  <c:v>28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9C-4E47-95A7-670C26011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672510368"/>
        <c:axId val="1638402816"/>
      </c:barChart>
      <c:catAx>
        <c:axId val="6725103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38402816"/>
        <c:crosses val="autoZero"/>
        <c:auto val="1"/>
        <c:lblAlgn val="ctr"/>
        <c:lblOffset val="100"/>
        <c:noMultiLvlLbl val="0"/>
      </c:catAx>
      <c:valAx>
        <c:axId val="1638402816"/>
        <c:scaling>
          <c:orientation val="minMax"/>
          <c:max val="8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6725103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39908965475578E-2"/>
          <c:y val="4.7386548732842301E-2"/>
          <c:w val="0.90787623812710783"/>
          <c:h val="0.905226902534315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F-4456-8DE1-83BE075127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F-4456-8DE1-83BE075127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5F-4456-8DE1-83BE0751274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5F-4456-8DE1-83BE0751274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5F-4456-8DE1-83BE0751274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95F-4456-8DE1-83BE0751274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95F-4456-8DE1-83BE0751274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95F-4456-8DE1-83BE07512748}"/>
              </c:ext>
            </c:extLst>
          </c:dPt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6"/>
                <c:pt idx="0">
                  <c:v>ALMENO A UN LIVELLO SCOLTASTICO</c:v>
                </c:pt>
                <c:pt idx="1">
                  <c:v>Scuola primaria</c:v>
                </c:pt>
                <c:pt idx="2">
                  <c:v>Scuola secondaria inferiore</c:v>
                </c:pt>
                <c:pt idx="3">
                  <c:v>Scuola secondaria superiore</c:v>
                </c:pt>
                <c:pt idx="4">
                  <c:v>Università</c:v>
                </c:pt>
                <c:pt idx="5">
                  <c:v>NO, NON MI È MAI CAPITATO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46</c:v>
                </c:pt>
                <c:pt idx="1">
                  <c:v>33</c:v>
                </c:pt>
                <c:pt idx="2">
                  <c:v>31</c:v>
                </c:pt>
                <c:pt idx="3">
                  <c:v>27</c:v>
                </c:pt>
                <c:pt idx="4">
                  <c:v>27</c:v>
                </c:pt>
                <c:pt idx="5">
                  <c:v>23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5F-4456-8DE1-83BE07512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672510368"/>
        <c:axId val="1638402816"/>
      </c:barChart>
      <c:catAx>
        <c:axId val="6725103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38402816"/>
        <c:crosses val="autoZero"/>
        <c:auto val="1"/>
        <c:lblAlgn val="ctr"/>
        <c:lblOffset val="100"/>
        <c:noMultiLvlLbl val="0"/>
      </c:catAx>
      <c:valAx>
        <c:axId val="1638402816"/>
        <c:scaling>
          <c:orientation val="minMax"/>
          <c:max val="7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6725103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39908965475578E-2"/>
          <c:y val="4.7386548732842301E-2"/>
          <c:w val="0.90787623812710783"/>
          <c:h val="0.905226902534315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34-4B69-B059-2CF4AB47CFF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34-4B69-B059-2CF4AB47CFF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34-4B69-B059-2CF4AB47CFF5}"/>
              </c:ext>
            </c:extLst>
          </c:dPt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ALMENO A UN LIVELLO SCOLTASTICO</c:v>
                </c:pt>
                <c:pt idx="1">
                  <c:v>Scuola primaria</c:v>
                </c:pt>
                <c:pt idx="2">
                  <c:v>Scuola secondaria inferiore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47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34-4B69-B059-2CF4AB47C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672510368"/>
        <c:axId val="1638402816"/>
      </c:barChart>
      <c:catAx>
        <c:axId val="6725103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38402816"/>
        <c:crosses val="autoZero"/>
        <c:auto val="1"/>
        <c:lblAlgn val="ctr"/>
        <c:lblOffset val="100"/>
        <c:noMultiLvlLbl val="0"/>
      </c:catAx>
      <c:valAx>
        <c:axId val="1638402816"/>
        <c:scaling>
          <c:orientation val="minMax"/>
          <c:max val="8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6725103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24EDE16D-8876-4EF1-8863-60C2FE4CD7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531" y="9295077"/>
            <a:ext cx="475837" cy="3936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1">
                <a:latin typeface="Barlow" panose="020B0604020202020204" pitchFamily="34" charset="0"/>
              </a:defRPr>
            </a:lvl1pPr>
          </a:lstStyle>
          <a:p>
            <a:fld id="{3B8578AD-0529-46A5-84EB-6338160D5A7D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559FD35-2DCE-40AC-B06F-CA1FDB3EE8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938" y="9233293"/>
            <a:ext cx="401206" cy="3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0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161925" y="165100"/>
            <a:ext cx="7131050" cy="4011613"/>
          </a:xfrm>
          <a:prstGeom prst="rect">
            <a:avLst/>
          </a:prstGeom>
          <a:noFill/>
          <a:ln w="12700">
            <a:solidFill>
              <a:srgbClr val="878787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6" name="Espace réservé des notes 4">
            <a:extLst>
              <a:ext uri="{FF2B5EF4-FFF2-40B4-BE49-F238E27FC236}">
                <a16:creationId xmlns:a16="http://schemas.microsoft.com/office/drawing/2014/main" id="{D3C969E9-D72B-43D0-96E0-B91161682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7283" y="4638809"/>
            <a:ext cx="6503109" cy="4369616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marL="0" lvl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noProof="0" dirty="0"/>
              <a:t>Click here to add text</a:t>
            </a:r>
          </a:p>
          <a:p>
            <a:pPr marL="171450" lvl="1" indent="-1714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"/>
            </a:pPr>
            <a:r>
              <a:rPr lang="en-GB" noProof="0" dirty="0"/>
              <a:t>First level bullet</a:t>
            </a:r>
          </a:p>
          <a:p>
            <a:pPr marL="357188" lvl="2" indent="-1714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Barlow" panose="020B0502040204020203" pitchFamily="34" charset="0"/>
              <a:buChar char="-"/>
            </a:pPr>
            <a:r>
              <a:rPr lang="en-GB" noProof="0" dirty="0"/>
              <a:t>Second level bullet</a:t>
            </a:r>
          </a:p>
          <a:p>
            <a:pPr marL="628650" lvl="3" indent="-182563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Barlow" panose="020B0604020202020204" pitchFamily="34" charset="0"/>
              <a:buChar char="•"/>
            </a:pPr>
            <a:r>
              <a:rPr lang="en-GB" noProof="0" dirty="0"/>
              <a:t>Third level bullet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9CC188B7-201A-41CF-A8C8-B17F56565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647" y="9432947"/>
            <a:ext cx="475837" cy="3936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1">
                <a:latin typeface="Barlow" panose="020B0604020202020204" pitchFamily="34" charset="0"/>
              </a:defRPr>
            </a:lvl1pPr>
          </a:lstStyle>
          <a:p>
            <a:fld id="{3B8578AD-0529-46A5-84EB-6338160D5A7D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3000397-2CCA-4747-8472-EE41CDE62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86" y="9361888"/>
            <a:ext cx="401206" cy="3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94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GB" sz="1000" kern="1200" noProof="0" dirty="0" smtClean="0">
        <a:solidFill>
          <a:schemeClr val="tx1"/>
        </a:solidFill>
        <a:latin typeface="Barlow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lang="en-GB" sz="1000" kern="1200" noProof="0" dirty="0" smtClean="0">
        <a:solidFill>
          <a:schemeClr val="tx1"/>
        </a:solidFill>
        <a:latin typeface="Barlow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lang="en-GB" sz="1000" kern="1200" noProof="0" dirty="0" smtClean="0">
        <a:solidFill>
          <a:schemeClr val="tx1"/>
        </a:solidFill>
        <a:latin typeface="Barlow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lang="en-GB" sz="1000" kern="1200" noProof="0" dirty="0">
        <a:solidFill>
          <a:schemeClr val="tx1"/>
        </a:solidFill>
        <a:latin typeface="Barlow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rlow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235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i ragazzi e le ragazze intervistate, infatti, l'educazione alimentare inizia a casa (90% è molto o abbastanza d'accordo e il 56% è molto d'accordo) con i</a:t>
            </a:r>
          </a:p>
          <a:p>
            <a:r>
              <a:rPr lang="it-IT" dirty="0"/>
              <a:t>genitori che dovrebbero rappresentare un modello positivo per i propri figli e educarli ad un'alimentazione sana e varia, aspetto ritenuto fondamentale per promuovere la loro la salute e benessere (91% molto o abbastanza d'accordo - 67% molto d'accordo).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227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55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cibo, come indicato precedentemente, è collegato alla dimensione ludica della creatività e della sperimentazione. A conferma di ciò, fin da piccoli, i giovani intervistati hanno mostrato un interesse per la cucina: per 6 su 10 cucinare era un'attività che li incuriosiva e li divertiva (66% tra gli under 25 e ceto medio), </a:t>
            </a:r>
          </a:p>
          <a:p>
            <a:r>
              <a:rPr lang="it-IT" dirty="0"/>
              <a:t>mentre solo 1 su 4 restava indifferente (26%)e poco più di 1 su 10 (13%) era totalmente disinteressato (indifferenza o disinteresse totale che si riscontra soprattutto nel ceto popolare con, rispettivamente, il 38% di indifferenti e il 23% di disinteressati).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493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L'interesse per la cucina emersa durante l'infanzia si è protratta fino ad oggi: 8 ragazzi su 10 cucinano almeno occasionalmente e, in particolare, 1 su 2 cucina regolarmente (53%): si tratta soprattutto delle ragazze (63%), dei 25-34enni (60%), dei residenti nel Nord Ovest (58%), degli appartenenti al ceto popolare (60%, che pur essendo meno interessati in partenza probabilmente per necessità sono costretti a cucinare) e, per naturale conseguenza, chi ha figli (63%).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152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Anche l’atto del cucinare per i giovani intervistati ha una connotazione fortemente emotiva e legata agli affetti famigliari: è un atto di amore verso sé stessi e gli altri (soprattutto al sud e tra il ceto popolare), è un modo per divertirsi esprimendo la propria creatività ed un modo per rilassarsi e scappare dalla frenesia della vita quotidiana (soprattutto nel produttivo Nord Est)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638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949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39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solidFill>
                  <a:schemeClr val="bg1"/>
                </a:solidFill>
                <a:ea typeface="Barlow" panose="020F0502020204030204" pitchFamily="34" charset="0"/>
              </a:rPr>
              <a:t>Si sceglie di mangiare fuori per uscire dalla routine mangiando qualcosa di diverso dal solito o premiarsi con qualcosa che piace particolarmente. Il tutto da gustare con i propri amici o (per chi ha figli) con la propria famiglia</a:t>
            </a:r>
            <a:endParaRPr lang="it-IT" sz="1000" dirty="0">
              <a:solidFill>
                <a:schemeClr val="bg1"/>
              </a:solidFill>
              <a:effectLst/>
              <a:ea typeface="Barlow" panose="020F0502020204030204" pitchFamily="34" charset="0"/>
            </a:endParaRPr>
          </a:p>
          <a:p>
            <a:r>
              <a:rPr lang="it-IT" dirty="0"/>
              <a:t>Cosa piace di più e cosa meno ai giovani </a:t>
            </a:r>
          </a:p>
          <a:p>
            <a:r>
              <a:rPr lang="it-IT" dirty="0"/>
              <a:t>quando si va a mangiare fuori?</a:t>
            </a:r>
          </a:p>
          <a:p>
            <a:r>
              <a:rPr lang="it-IT" dirty="0"/>
              <a:t>Piace la possibilità di mangiare qualcosa di </a:t>
            </a:r>
          </a:p>
          <a:p>
            <a:r>
              <a:rPr lang="it-IT" dirty="0"/>
              <a:t>diverso dal solito (35%) e che piace (30%) </a:t>
            </a:r>
          </a:p>
          <a:p>
            <a:r>
              <a:rPr lang="it-IT" dirty="0"/>
              <a:t>potendo condividere con la propria cerchia un </a:t>
            </a:r>
          </a:p>
          <a:p>
            <a:r>
              <a:rPr lang="it-IT" dirty="0"/>
              <a:t>momento piacevole insieme: sia un'uscita tra </a:t>
            </a:r>
          </a:p>
          <a:p>
            <a:r>
              <a:rPr lang="it-IT" dirty="0"/>
              <a:t>amici (32%, soprattutto nel Nord Ovest . 40%), </a:t>
            </a:r>
          </a:p>
          <a:p>
            <a:r>
              <a:rPr lang="it-IT" dirty="0"/>
              <a:t>un momento speciale con il/la proprio/a </a:t>
            </a:r>
          </a:p>
          <a:p>
            <a:r>
              <a:rPr lang="it-IT" dirty="0"/>
              <a:t>partner (23%, soprattutto nel Mezzogiorno) o </a:t>
            </a:r>
          </a:p>
          <a:p>
            <a:r>
              <a:rPr lang="it-IT" dirty="0"/>
              <a:t>per stare insieme alla propria famiglia (18%, </a:t>
            </a:r>
          </a:p>
          <a:p>
            <a:r>
              <a:rPr lang="it-IT" dirty="0"/>
              <a:t>con il 30% tra chi ha figli). Circa un rispondente </a:t>
            </a:r>
          </a:p>
          <a:p>
            <a:r>
              <a:rPr lang="it-IT" dirty="0"/>
              <a:t>su 5 apprezza del mangiare fuori casa anche la </a:t>
            </a:r>
          </a:p>
          <a:p>
            <a:r>
              <a:rPr lang="it-IT" dirty="0"/>
              <a:t>possibilità di provare nuovi piatti e cucina ma </a:t>
            </a:r>
          </a:p>
          <a:p>
            <a:r>
              <a:rPr lang="it-IT" dirty="0"/>
              <a:t>anche la possibilità di essere "servito" e la </a:t>
            </a:r>
          </a:p>
          <a:p>
            <a:r>
              <a:rPr lang="it-IT" dirty="0"/>
              <a:t>comodità rispetto a dover cucinare e mangiare </a:t>
            </a:r>
          </a:p>
          <a:p>
            <a:r>
              <a:rPr lang="it-IT" dirty="0"/>
              <a:t>a casa.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193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ani intervistati, per contro, in primo luogo lamentano l'onerosità economica di pranzi o cene fuori (51%, con punte del 57% tra le ragazze e del 58% nel Nord Ovest). Seguono, a distanza, l'eccessiva confusione e affollamento dei locali (27%, soprattutto nel Mezzogiorno - 31%) e le difficoltà a trovare un tavolo senza prenotazione (21%)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79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26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16% «Non c'è niente di più sexy di una persona che apprezza il cibo, perché dimostra così di essere una persona libera»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33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ragazzi e le ragazze intervistate associano il cibo alle dimensioni della qualità e convivialità: dimensioni che affondano le loro origini nella propria famiglia e, in particolare, nelle madri che rappresentano la persona che più di tutti influisce sui gusti e le abitudini alimentari (64% - 72% al Sud).</a:t>
            </a:r>
          </a:p>
          <a:p>
            <a:r>
              <a:rPr lang="it-IT" dirty="0"/>
              <a:t>Padre 14%, Nonni 11%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66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Nelle famiglie di origine dei giovani intervistati infatti il pasto ha (o aveva, per chi ha lasciato il nucleo originale) innanzitutto una forte componente di socializzazione e convivialità: si mangia tutti insieme a tavola (43% si riconosce molto - 48% tra le ragazze e nel Centro - e l'87% si riconosce molto o abbastanza) e il pranzo della domenica assurge a importante momento di riunione della famiglia (39% si riconosce molto - 49% al Sud - e il 76% si riconosce molto o abbastanza); in famiglia si impara anche l'importanza della qualità di ciò che si porta in tavola (29% si riconosce molto - 34% tra gli appartenenti al Ceto Medio - 84% si riconosce molto o abbastanza). </a:t>
            </a:r>
          </a:p>
          <a:p>
            <a:r>
              <a:rPr lang="it-IT" dirty="0"/>
              <a:t>Il nucleo famigliare rappresenta anche il contesto in cui si pongono le basi per comportamenti virtuosi volti a ridurre lo spreco alimentare: il 21% dei rispondenti riconosce molto bene la propria famiglia nella pratica che tutto ciò che c'è nel piatto deve essere mangiato (33% tra i giovani del ceto popolare) e il 15% nella </a:t>
            </a:r>
          </a:p>
          <a:p>
            <a:r>
              <a:rPr lang="it-IT" dirty="0"/>
              <a:t>regola che anche se qualcosa non piaceva, andava mangiato comunque (il 27% nel ceto popolare), comportamenti virtuosi che presentano tuttavia ampi margini di miglioramento per trasformarli in pratiche consolidate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00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i ragazzi e le ragazze intervistate, infatti, l'educazione alimentare inizia a casa (90% è molto o abbastanza d'accordo e il 56% è molto d'accordo) con i genitori che dovrebbero rappresentare un modello positivo per i propri figli e educarli ad un'alimentazione sana e varia, aspetto ritenuto fondamentale per promuovere la loro la salute e benessere (91% molto o abbastanza d'accordo - 67% molto d'accordo).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74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ruolo della famiglia nell'influenzare le abitudini alimentari dei figli è talmente forte che la famiglia è considerata come il principale contesto di promozione dell'educazione alimentare (44%), seguita dai social network (36%), dalla scuola (30%) e dalla televisione (30%).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39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86% </a:t>
            </a:r>
            <a:r>
              <a:rPr lang="en-GB" dirty="0" err="1"/>
              <a:t>molto</a:t>
            </a:r>
            <a:r>
              <a:rPr lang="en-GB" dirty="0"/>
              <a:t> + </a:t>
            </a:r>
            <a:r>
              <a:rPr lang="en-GB" dirty="0" err="1"/>
              <a:t>abbastanza</a:t>
            </a:r>
            <a:r>
              <a:rPr lang="en-GB" dirty="0"/>
              <a:t> </a:t>
            </a:r>
            <a:r>
              <a:rPr lang="en-GB" dirty="0" err="1"/>
              <a:t>d’accordo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77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61925" y="165100"/>
            <a:ext cx="7131050" cy="40116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 per i giovani la scuola dovrebbe farsi parte attiva nel promuovere le corrette pratiche alimentari, poco più di 1 su 2 dichiara di aver partecipato a percorsi formativi </a:t>
            </a:r>
          </a:p>
          <a:p>
            <a:r>
              <a:rPr lang="it-IT" dirty="0"/>
              <a:t>in ambito scolastico sulle tematiche dell'educazione alimentare (56% - soprattutto nella scuola secondaria superiore), mentre il 46% non ha mai avuto questa possibilità a nessun livello della propria carriera scolastica. Pare tuttavia che l'orientamento sia nella direzione di una crescente diffusione di percorsi sull'educazione alimentare a scuola: se il 53% dei 25-34enni intervistati non ha mai partecipato ad alcun percorso al riguardo, tale percentuale cala al 35% tra gli under 25.</a:t>
            </a:r>
          </a:p>
          <a:p>
            <a:endParaRPr lang="it-IT" dirty="0"/>
          </a:p>
          <a:p>
            <a:r>
              <a:rPr lang="it-IT" dirty="0"/>
              <a:t>Scuola primaria: solo 15% ha partecipato ma…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67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50000"/>
            <a:ext cx="5791000" cy="715669"/>
          </a:xfrm>
        </p:spPr>
        <p:txBody>
          <a:bodyPr/>
          <a:lstStyle>
            <a:lvl1pPr>
              <a:defRPr sz="4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7F8163F-D370-5C4C-500A-7D576C59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05000" y="0"/>
            <a:ext cx="10300263" cy="6870700"/>
          </a:xfrm>
          <a:custGeom>
            <a:avLst/>
            <a:gdLst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6896100 w 10287001"/>
              <a:gd name="connsiteY3" fmla="*/ 6858000 h 6858000"/>
              <a:gd name="connsiteX4" fmla="*/ 0 w 10287001"/>
              <a:gd name="connsiteY4" fmla="*/ 6858000 h 6858000"/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8636000 w 10287001"/>
              <a:gd name="connsiteY3" fmla="*/ 5080000 h 6858000"/>
              <a:gd name="connsiteX4" fmla="*/ 6896100 w 10287001"/>
              <a:gd name="connsiteY4" fmla="*/ 6858000 h 6858000"/>
              <a:gd name="connsiteX5" fmla="*/ 0 w 10287001"/>
              <a:gd name="connsiteY5" fmla="*/ 6858000 h 6858000"/>
              <a:gd name="connsiteX6" fmla="*/ 6858000 w 10287001"/>
              <a:gd name="connsiteY6" fmla="*/ 0 h 6858000"/>
              <a:gd name="connsiteX0" fmla="*/ 6858000 w 10287001"/>
              <a:gd name="connsiteY0" fmla="*/ 0 h 6870700"/>
              <a:gd name="connsiteX1" fmla="*/ 10287001 w 10287001"/>
              <a:gd name="connsiteY1" fmla="*/ 0 h 6870700"/>
              <a:gd name="connsiteX2" fmla="*/ 10287001 w 10287001"/>
              <a:gd name="connsiteY2" fmla="*/ 3467099 h 6870700"/>
              <a:gd name="connsiteX3" fmla="*/ 10274300 w 10287001"/>
              <a:gd name="connsiteY3" fmla="*/ 6870700 h 6870700"/>
              <a:gd name="connsiteX4" fmla="*/ 6896100 w 10287001"/>
              <a:gd name="connsiteY4" fmla="*/ 6858000 h 6870700"/>
              <a:gd name="connsiteX5" fmla="*/ 0 w 10287001"/>
              <a:gd name="connsiteY5" fmla="*/ 6858000 h 6870700"/>
              <a:gd name="connsiteX6" fmla="*/ 6858000 w 10287001"/>
              <a:gd name="connsiteY6" fmla="*/ 0 h 6870700"/>
              <a:gd name="connsiteX0" fmla="*/ 6858000 w 10300263"/>
              <a:gd name="connsiteY0" fmla="*/ 0 h 6870700"/>
              <a:gd name="connsiteX1" fmla="*/ 10287001 w 10300263"/>
              <a:gd name="connsiteY1" fmla="*/ 0 h 6870700"/>
              <a:gd name="connsiteX2" fmla="*/ 10287001 w 10300263"/>
              <a:gd name="connsiteY2" fmla="*/ 3467099 h 6870700"/>
              <a:gd name="connsiteX3" fmla="*/ 10299700 w 10300263"/>
              <a:gd name="connsiteY3" fmla="*/ 6870700 h 6870700"/>
              <a:gd name="connsiteX4" fmla="*/ 6896100 w 10300263"/>
              <a:gd name="connsiteY4" fmla="*/ 6858000 h 6870700"/>
              <a:gd name="connsiteX5" fmla="*/ 0 w 10300263"/>
              <a:gd name="connsiteY5" fmla="*/ 6858000 h 6870700"/>
              <a:gd name="connsiteX6" fmla="*/ 6858000 w 10300263"/>
              <a:gd name="connsiteY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0263" h="687070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cubicBezTo>
                  <a:pt x="10282767" y="4601633"/>
                  <a:pt x="10303934" y="5736166"/>
                  <a:pt x="10299700" y="6870700"/>
                </a:cubicBezTo>
                <a:lnTo>
                  <a:pt x="6896100" y="6858000"/>
                </a:lnTo>
                <a:lnTo>
                  <a:pt x="0" y="6858000"/>
                </a:lnTo>
                <a:lnTo>
                  <a:pt x="6858000" y="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/>
            </a:lvl1pPr>
          </a:lstStyle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icon </a:t>
            </a:r>
            <a:br>
              <a:rPr lang="en-US" dirty="0"/>
            </a:br>
            <a:r>
              <a:rPr lang="en-US" dirty="0"/>
              <a:t>to add picture</a:t>
            </a:r>
            <a:endParaRPr lang="en-GB" dirty="0"/>
          </a:p>
        </p:txBody>
      </p:sp>
      <p:sp>
        <p:nvSpPr>
          <p:cNvPr id="3" name="Classification">
            <a:extLst>
              <a:ext uri="{FF2B5EF4-FFF2-40B4-BE49-F238E27FC236}">
                <a16:creationId xmlns:a16="http://schemas.microsoft.com/office/drawing/2014/main" id="{6A957CF6-0DF2-748E-CBF0-17B6B8878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374219"/>
            <a:ext cx="1540262" cy="24622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2B307F84-45B4-FBB4-1E6C-CD4B241E7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132139"/>
            <a:ext cx="3851275" cy="1274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Optional additional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51BDBE3-9968-5E35-08CF-59AE37916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686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ging box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1884-C2D5-14CD-9848-37C5CB01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" y="701874"/>
            <a:ext cx="3149601" cy="715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73E53EB-3CF7-23AB-A106-C20DD2520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2288" y="701675"/>
            <a:ext cx="7416800" cy="4959350"/>
          </a:xfrm>
        </p:spPr>
        <p:txBody>
          <a:bodyPr numCol="1" spcCol="288000"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2400"/>
            </a:lvl1pPr>
            <a:lvl2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2400"/>
            </a:lvl2pPr>
            <a:lvl3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2400"/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2400"/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2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495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mages_3_summari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7598694-721D-C499-32B8-255955346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0000" y="1792702"/>
            <a:ext cx="3524250" cy="2140354"/>
          </a:xfrm>
          <a:custGeom>
            <a:avLst/>
            <a:gdLst>
              <a:gd name="connsiteX0" fmla="*/ 0 w 3524250"/>
              <a:gd name="connsiteY0" fmla="*/ 0 h 2140354"/>
              <a:gd name="connsiteX1" fmla="*/ 3524250 w 3524250"/>
              <a:gd name="connsiteY1" fmla="*/ 0 h 2140354"/>
              <a:gd name="connsiteX2" fmla="*/ 3524250 w 3524250"/>
              <a:gd name="connsiteY2" fmla="*/ 1669718 h 2140354"/>
              <a:gd name="connsiteX3" fmla="*/ 3053614 w 3524250"/>
              <a:gd name="connsiteY3" fmla="*/ 2140354 h 2140354"/>
              <a:gd name="connsiteX4" fmla="*/ 0 w 3524250"/>
              <a:gd name="connsiteY4" fmla="*/ 2140354 h 214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0" h="2140354">
                <a:moveTo>
                  <a:pt x="0" y="0"/>
                </a:moveTo>
                <a:lnTo>
                  <a:pt x="3524250" y="0"/>
                </a:lnTo>
                <a:lnTo>
                  <a:pt x="3524250" y="1669718"/>
                </a:lnTo>
                <a:lnTo>
                  <a:pt x="3053614" y="2140354"/>
                </a:lnTo>
                <a:lnTo>
                  <a:pt x="0" y="2140354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4113075"/>
            <a:ext cx="3524400" cy="1835288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2z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497C279-EB05-83B6-CAFE-F19E94941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36915" y="1792702"/>
            <a:ext cx="3524250" cy="2140354"/>
          </a:xfrm>
          <a:custGeom>
            <a:avLst/>
            <a:gdLst>
              <a:gd name="connsiteX0" fmla="*/ 0 w 3524250"/>
              <a:gd name="connsiteY0" fmla="*/ 0 h 2140354"/>
              <a:gd name="connsiteX1" fmla="*/ 3524250 w 3524250"/>
              <a:gd name="connsiteY1" fmla="*/ 0 h 2140354"/>
              <a:gd name="connsiteX2" fmla="*/ 3524250 w 3524250"/>
              <a:gd name="connsiteY2" fmla="*/ 1669718 h 2140354"/>
              <a:gd name="connsiteX3" fmla="*/ 3053614 w 3524250"/>
              <a:gd name="connsiteY3" fmla="*/ 2140354 h 2140354"/>
              <a:gd name="connsiteX4" fmla="*/ 0 w 3524250"/>
              <a:gd name="connsiteY4" fmla="*/ 2140354 h 214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0" h="2140354">
                <a:moveTo>
                  <a:pt x="0" y="0"/>
                </a:moveTo>
                <a:lnTo>
                  <a:pt x="3524250" y="0"/>
                </a:lnTo>
                <a:lnTo>
                  <a:pt x="3524250" y="1669718"/>
                </a:lnTo>
                <a:lnTo>
                  <a:pt x="3053614" y="2140354"/>
                </a:lnTo>
                <a:lnTo>
                  <a:pt x="0" y="2140354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5" name="Placeholder 2">
            <a:extLst>
              <a:ext uri="{FF2B5EF4-FFF2-40B4-BE49-F238E27FC236}">
                <a16:creationId xmlns:a16="http://schemas.microsoft.com/office/drawing/2014/main" id="{2D6D46A2-3813-48AC-B44F-11FED09C960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336840" y="4113075"/>
            <a:ext cx="3524400" cy="1835288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36747DF-926E-3B9F-54BC-149181750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4838" y="1792702"/>
            <a:ext cx="3524250" cy="2140354"/>
          </a:xfrm>
          <a:custGeom>
            <a:avLst/>
            <a:gdLst>
              <a:gd name="connsiteX0" fmla="*/ 0 w 3524250"/>
              <a:gd name="connsiteY0" fmla="*/ 0 h 2140354"/>
              <a:gd name="connsiteX1" fmla="*/ 3524250 w 3524250"/>
              <a:gd name="connsiteY1" fmla="*/ 0 h 2140354"/>
              <a:gd name="connsiteX2" fmla="*/ 3524250 w 3524250"/>
              <a:gd name="connsiteY2" fmla="*/ 1669718 h 2140354"/>
              <a:gd name="connsiteX3" fmla="*/ 3053614 w 3524250"/>
              <a:gd name="connsiteY3" fmla="*/ 2140354 h 2140354"/>
              <a:gd name="connsiteX4" fmla="*/ 0 w 3524250"/>
              <a:gd name="connsiteY4" fmla="*/ 2140354 h 214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0" h="2140354">
                <a:moveTo>
                  <a:pt x="0" y="0"/>
                </a:moveTo>
                <a:lnTo>
                  <a:pt x="3524250" y="0"/>
                </a:lnTo>
                <a:lnTo>
                  <a:pt x="3524250" y="1669718"/>
                </a:lnTo>
                <a:lnTo>
                  <a:pt x="3053614" y="2140354"/>
                </a:lnTo>
                <a:lnTo>
                  <a:pt x="0" y="2140354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6" name="Placeholder 3">
            <a:extLst>
              <a:ext uri="{FF2B5EF4-FFF2-40B4-BE49-F238E27FC236}">
                <a16:creationId xmlns:a16="http://schemas.microsoft.com/office/drawing/2014/main" id="{912710EB-D5BC-4555-8C11-D849D8A5819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224838" y="4113075"/>
            <a:ext cx="3524400" cy="1835288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4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400"/>
              </a:spcBef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79921-B222-AEF2-4C24-F79AEBA1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C93700-768F-F0BD-FFA2-5E2889AAB11B}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4" name="Classification">
            <a:extLst>
              <a:ext uri="{FF2B5EF4-FFF2-40B4-BE49-F238E27FC236}">
                <a16:creationId xmlns:a16="http://schemas.microsoft.com/office/drawing/2014/main" id="{7BC3E079-CD4E-AFD3-AEB4-D1848C22C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5D40D82-A955-EDFD-14F8-9814CC1A2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28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l_4_images_with commenta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55C23FA-A39C-47E2-B32E-D31B7F81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5D8EA5-7317-FA5E-316E-1D3D71DF6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635" y="1827015"/>
            <a:ext cx="2563200" cy="2183266"/>
          </a:xfrm>
          <a:custGeom>
            <a:avLst/>
            <a:gdLst>
              <a:gd name="connsiteX0" fmla="*/ 0 w 2563200"/>
              <a:gd name="connsiteY0" fmla="*/ 0 h 2183266"/>
              <a:gd name="connsiteX1" fmla="*/ 2563200 w 2563200"/>
              <a:gd name="connsiteY1" fmla="*/ 0 h 2183266"/>
              <a:gd name="connsiteX2" fmla="*/ 2563200 w 2563200"/>
              <a:gd name="connsiteY2" fmla="*/ 1868011 h 2183266"/>
              <a:gd name="connsiteX3" fmla="*/ 2247945 w 2563200"/>
              <a:gd name="connsiteY3" fmla="*/ 2183266 h 2183266"/>
              <a:gd name="connsiteX4" fmla="*/ 0 w 2563200"/>
              <a:gd name="connsiteY4" fmla="*/ 2183266 h 218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183266">
                <a:moveTo>
                  <a:pt x="0" y="0"/>
                </a:moveTo>
                <a:lnTo>
                  <a:pt x="2563200" y="0"/>
                </a:lnTo>
                <a:lnTo>
                  <a:pt x="2563200" y="1868011"/>
                </a:lnTo>
                <a:lnTo>
                  <a:pt x="2247945" y="2183266"/>
                </a:lnTo>
                <a:lnTo>
                  <a:pt x="0" y="2183266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8" name="Text Box 1">
            <a:extLst>
              <a:ext uri="{FF2B5EF4-FFF2-40B4-BE49-F238E27FC236}">
                <a16:creationId xmlns:a16="http://schemas.microsoft.com/office/drawing/2014/main" id="{A4FE8203-E4D0-7D71-9DAB-DCD79DF294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0148" y="4165598"/>
            <a:ext cx="2563812" cy="1495427"/>
          </a:xfr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3893695E-4514-8C5C-A541-ACC2C0140D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88265" y="4165598"/>
            <a:ext cx="2563812" cy="1495427"/>
          </a:xfr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E6E126AC-28F0-4A7D-DC28-46188F46FA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84913" y="4165598"/>
            <a:ext cx="2563812" cy="1495427"/>
          </a:xfr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9A2242AD-0A81-133A-985E-D1CF4585102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70020" y="4151084"/>
            <a:ext cx="2563812" cy="1495427"/>
          </a:xfr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10E05C-FACD-735A-D8B6-65B787A7C515}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8" name="Classification">
            <a:extLst>
              <a:ext uri="{FF2B5EF4-FFF2-40B4-BE49-F238E27FC236}">
                <a16:creationId xmlns:a16="http://schemas.microsoft.com/office/drawing/2014/main" id="{2155CA54-02B7-79F0-5516-A0D416D0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16BF9A-6BA6-35A3-FAD8-E4C7E65B2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61349" y="1827015"/>
            <a:ext cx="2563200" cy="2183266"/>
          </a:xfrm>
          <a:custGeom>
            <a:avLst/>
            <a:gdLst>
              <a:gd name="connsiteX0" fmla="*/ 0 w 2563200"/>
              <a:gd name="connsiteY0" fmla="*/ 0 h 2183266"/>
              <a:gd name="connsiteX1" fmla="*/ 2563200 w 2563200"/>
              <a:gd name="connsiteY1" fmla="*/ 0 h 2183266"/>
              <a:gd name="connsiteX2" fmla="*/ 2563200 w 2563200"/>
              <a:gd name="connsiteY2" fmla="*/ 1868011 h 2183266"/>
              <a:gd name="connsiteX3" fmla="*/ 2247945 w 2563200"/>
              <a:gd name="connsiteY3" fmla="*/ 2183266 h 2183266"/>
              <a:gd name="connsiteX4" fmla="*/ 0 w 2563200"/>
              <a:gd name="connsiteY4" fmla="*/ 2183266 h 218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183266">
                <a:moveTo>
                  <a:pt x="0" y="0"/>
                </a:moveTo>
                <a:lnTo>
                  <a:pt x="2563200" y="0"/>
                </a:lnTo>
                <a:lnTo>
                  <a:pt x="2563200" y="1868011"/>
                </a:lnTo>
                <a:lnTo>
                  <a:pt x="2247945" y="2183266"/>
                </a:lnTo>
                <a:lnTo>
                  <a:pt x="0" y="2183266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C92A1A9-8935-05F9-478C-509E31A7C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65063" y="1827015"/>
            <a:ext cx="2563200" cy="2183266"/>
          </a:xfrm>
          <a:custGeom>
            <a:avLst/>
            <a:gdLst>
              <a:gd name="connsiteX0" fmla="*/ 0 w 2563200"/>
              <a:gd name="connsiteY0" fmla="*/ 0 h 2183266"/>
              <a:gd name="connsiteX1" fmla="*/ 2563200 w 2563200"/>
              <a:gd name="connsiteY1" fmla="*/ 0 h 2183266"/>
              <a:gd name="connsiteX2" fmla="*/ 2563200 w 2563200"/>
              <a:gd name="connsiteY2" fmla="*/ 1868011 h 2183266"/>
              <a:gd name="connsiteX3" fmla="*/ 2247945 w 2563200"/>
              <a:gd name="connsiteY3" fmla="*/ 2183266 h 2183266"/>
              <a:gd name="connsiteX4" fmla="*/ 0 w 2563200"/>
              <a:gd name="connsiteY4" fmla="*/ 2183266 h 218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183266">
                <a:moveTo>
                  <a:pt x="0" y="0"/>
                </a:moveTo>
                <a:lnTo>
                  <a:pt x="2563200" y="0"/>
                </a:lnTo>
                <a:lnTo>
                  <a:pt x="2563200" y="1868011"/>
                </a:lnTo>
                <a:lnTo>
                  <a:pt x="2247945" y="2183266"/>
                </a:lnTo>
                <a:lnTo>
                  <a:pt x="0" y="2183266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90786FC-B649-5DE3-D2C4-49F260FE2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168776" y="1827015"/>
            <a:ext cx="2563200" cy="2183266"/>
          </a:xfrm>
          <a:custGeom>
            <a:avLst/>
            <a:gdLst>
              <a:gd name="connsiteX0" fmla="*/ 0 w 2563200"/>
              <a:gd name="connsiteY0" fmla="*/ 0 h 2183266"/>
              <a:gd name="connsiteX1" fmla="*/ 2563200 w 2563200"/>
              <a:gd name="connsiteY1" fmla="*/ 0 h 2183266"/>
              <a:gd name="connsiteX2" fmla="*/ 2563200 w 2563200"/>
              <a:gd name="connsiteY2" fmla="*/ 1868011 h 2183266"/>
              <a:gd name="connsiteX3" fmla="*/ 2247945 w 2563200"/>
              <a:gd name="connsiteY3" fmla="*/ 2183266 h 2183266"/>
              <a:gd name="connsiteX4" fmla="*/ 0 w 2563200"/>
              <a:gd name="connsiteY4" fmla="*/ 2183266 h 218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183266">
                <a:moveTo>
                  <a:pt x="0" y="0"/>
                </a:moveTo>
                <a:lnTo>
                  <a:pt x="2563200" y="0"/>
                </a:lnTo>
                <a:lnTo>
                  <a:pt x="2563200" y="1868011"/>
                </a:lnTo>
                <a:lnTo>
                  <a:pt x="2247945" y="2183266"/>
                </a:lnTo>
                <a:lnTo>
                  <a:pt x="0" y="2183266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11A9D1F-C624-08F0-8621-28DDFA9E4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23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ingle column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11299088" cy="3861312"/>
          </a:xfrm>
        </p:spPr>
        <p:txBody>
          <a:bodyPr numCol="1" spcCol="288000">
            <a:noAutofit/>
          </a:bodyPr>
          <a:lstStyle>
            <a:lvl1pPr>
              <a:spcBef>
                <a:spcPts val="40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400"/>
              </a:spcBef>
              <a:defRPr sz="2400">
                <a:solidFill>
                  <a:schemeClr val="bg1"/>
                </a:solidFill>
              </a:defRPr>
            </a:lvl2pPr>
            <a:lvl3pPr>
              <a:spcBef>
                <a:spcPts val="400"/>
              </a:spcBef>
              <a:defRPr sz="2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Single column layout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AA7685-C79C-C21F-A344-32CC624F8F20}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5" name="Classification">
            <a:extLst>
              <a:ext uri="{FF2B5EF4-FFF2-40B4-BE49-F238E27FC236}">
                <a16:creationId xmlns:a16="http://schemas.microsoft.com/office/drawing/2014/main" id="{77A0CF32-CA7B-E30F-BB30-CC83E3385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4C1530-3FDC-7F13-8E3A-C59E7EC8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0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nging side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339B-491C-FFB1-1D03-FBEC566D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01874"/>
            <a:ext cx="2598737" cy="71566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FEDE2-F5A1-7181-F7EE-8B93838D0D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5975" y="701675"/>
            <a:ext cx="8393113" cy="4959350"/>
          </a:xfrm>
        </p:spPr>
        <p:txBody>
          <a:bodyPr numCol="1" spcCol="288000"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2400"/>
            </a:lvl1pPr>
            <a:lvl2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2400"/>
            </a:lvl2pPr>
            <a:lvl3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2400"/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2400"/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2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474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x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Header">
            <a:extLst>
              <a:ext uri="{FF2B5EF4-FFF2-40B4-BE49-F238E27FC236}">
                <a16:creationId xmlns:a16="http://schemas.microsoft.com/office/drawing/2014/main" id="{5245E30C-ACBC-4426-8962-C03D3DB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10984"/>
            <a:ext cx="2562696" cy="3850041"/>
          </a:xfr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2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5" name="Placeholder 2">
            <a:extLst>
              <a:ext uri="{FF2B5EF4-FFF2-40B4-BE49-F238E27FC236}">
                <a16:creationId xmlns:a16="http://schemas.microsoft.com/office/drawing/2014/main" id="{FED60B5C-31E2-4ABE-BB94-6CC89A3FD7F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53284" y="1810984"/>
            <a:ext cx="2562696" cy="3850041"/>
          </a:xfr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2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7" name="Placeholder 3">
            <a:extLst>
              <a:ext uri="{FF2B5EF4-FFF2-40B4-BE49-F238E27FC236}">
                <a16:creationId xmlns:a16="http://schemas.microsoft.com/office/drawing/2014/main" id="{F0AC0C8B-24FF-433E-9C4D-B350C449B33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76263" y="1810984"/>
            <a:ext cx="2562696" cy="3850041"/>
          </a:xfr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2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8" name="Placeholder 4">
            <a:extLst>
              <a:ext uri="{FF2B5EF4-FFF2-40B4-BE49-F238E27FC236}">
                <a16:creationId xmlns:a16="http://schemas.microsoft.com/office/drawing/2014/main" id="{2293604D-A39C-4151-970A-A0EBEBFE9FBE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74577" y="1810984"/>
            <a:ext cx="2562696" cy="3850041"/>
          </a:xfr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2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24900393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gin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9300" y="2286000"/>
            <a:ext cx="5456880" cy="3662363"/>
          </a:xfr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2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9919A9-E10C-40B2-4E9E-9822C650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452" y="701874"/>
            <a:ext cx="5481636" cy="120312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6845480-75B4-4B86-F67E-4E72A3662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5203" y="0"/>
            <a:ext cx="5479313" cy="5948363"/>
          </a:xfrm>
          <a:custGeom>
            <a:avLst/>
            <a:gdLst>
              <a:gd name="connsiteX0" fmla="*/ 0 w 5479313"/>
              <a:gd name="connsiteY0" fmla="*/ 0 h 5948363"/>
              <a:gd name="connsiteX1" fmla="*/ 5479313 w 5479313"/>
              <a:gd name="connsiteY1" fmla="*/ 0 h 5948363"/>
              <a:gd name="connsiteX2" fmla="*/ 5479313 w 5479313"/>
              <a:gd name="connsiteY2" fmla="*/ 5233658 h 5948363"/>
              <a:gd name="connsiteX3" fmla="*/ 4764608 w 5479313"/>
              <a:gd name="connsiteY3" fmla="*/ 5948363 h 5948363"/>
              <a:gd name="connsiteX4" fmla="*/ 0 w 5479313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9313" h="5948363">
                <a:moveTo>
                  <a:pt x="0" y="0"/>
                </a:moveTo>
                <a:lnTo>
                  <a:pt x="5479313" y="0"/>
                </a:lnTo>
                <a:lnTo>
                  <a:pt x="5479313" y="5233658"/>
                </a:lnTo>
                <a:lnTo>
                  <a:pt x="4764608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it-IT"/>
              <a:t>Fare clic sull'icona per inserire un'immagine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60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gin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9D3931C-344A-A16B-9670-84E2DE4A2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2687" y="0"/>
            <a:ext cx="5479313" cy="5948363"/>
          </a:xfrm>
          <a:custGeom>
            <a:avLst/>
            <a:gdLst>
              <a:gd name="connsiteX0" fmla="*/ 0 w 5479313"/>
              <a:gd name="connsiteY0" fmla="*/ 0 h 5948363"/>
              <a:gd name="connsiteX1" fmla="*/ 5479313 w 5479313"/>
              <a:gd name="connsiteY1" fmla="*/ 0 h 5948363"/>
              <a:gd name="connsiteX2" fmla="*/ 5479313 w 5479313"/>
              <a:gd name="connsiteY2" fmla="*/ 5233658 h 5948363"/>
              <a:gd name="connsiteX3" fmla="*/ 4764608 w 5479313"/>
              <a:gd name="connsiteY3" fmla="*/ 5948363 h 5948363"/>
              <a:gd name="connsiteX4" fmla="*/ 0 w 5479313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9313" h="5948363">
                <a:moveTo>
                  <a:pt x="0" y="0"/>
                </a:moveTo>
                <a:lnTo>
                  <a:pt x="5479313" y="0"/>
                </a:lnTo>
                <a:lnTo>
                  <a:pt x="5479313" y="5233658"/>
                </a:lnTo>
                <a:lnTo>
                  <a:pt x="4764608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999" y="1792800"/>
            <a:ext cx="5498363" cy="4155563"/>
          </a:xfrm>
        </p:spPr>
        <p:txBody>
          <a:bodyPr numCol="1" spcCol="288000">
            <a:noAutofit/>
          </a:bodyPr>
          <a:lstStyle>
            <a:lvl1pPr>
              <a:spcBef>
                <a:spcPts val="40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2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6D4E6-07B9-1C8D-69DD-712BC77D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5498363" cy="71566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823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me 1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2913" y="1716405"/>
            <a:ext cx="1573660" cy="589072"/>
          </a:xfr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15" name="Placeholder 1">
            <a:extLst>
              <a:ext uri="{FF2B5EF4-FFF2-40B4-BE49-F238E27FC236}">
                <a16:creationId xmlns:a16="http://schemas.microsoft.com/office/drawing/2014/main" id="{A81DA3D4-EF88-48E1-A722-44D4D0FA10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2913" y="4137438"/>
            <a:ext cx="1573660" cy="1615027"/>
          </a:xfr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 and brief role description here</a:t>
            </a:r>
          </a:p>
        </p:txBody>
      </p:sp>
      <p:sp>
        <p:nvSpPr>
          <p:cNvPr id="20" name="Name 2">
            <a:extLst>
              <a:ext uri="{FF2B5EF4-FFF2-40B4-BE49-F238E27FC236}">
                <a16:creationId xmlns:a16="http://schemas.microsoft.com/office/drawing/2014/main" id="{71613F17-97E2-4491-9EF3-F01FFDE6E8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89282" y="1716405"/>
            <a:ext cx="1573660" cy="589072"/>
          </a:xfr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21" name="Placeholder 2">
            <a:extLst>
              <a:ext uri="{FF2B5EF4-FFF2-40B4-BE49-F238E27FC236}">
                <a16:creationId xmlns:a16="http://schemas.microsoft.com/office/drawing/2014/main" id="{6F22912B-7D36-4077-8BFB-FDA6B7BA0E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9282" y="4137438"/>
            <a:ext cx="1573660" cy="1615027"/>
          </a:xfr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 and brief role description here</a:t>
            </a:r>
          </a:p>
        </p:txBody>
      </p:sp>
      <p:sp>
        <p:nvSpPr>
          <p:cNvPr id="24" name="Name 3">
            <a:extLst>
              <a:ext uri="{FF2B5EF4-FFF2-40B4-BE49-F238E27FC236}">
                <a16:creationId xmlns:a16="http://schemas.microsoft.com/office/drawing/2014/main" id="{4ACD92D7-D8E5-4F1B-8FF3-A92BC817BD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35651" y="1716405"/>
            <a:ext cx="1573660" cy="589072"/>
          </a:xfr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25" name="Placeholder 3">
            <a:extLst>
              <a:ext uri="{FF2B5EF4-FFF2-40B4-BE49-F238E27FC236}">
                <a16:creationId xmlns:a16="http://schemas.microsoft.com/office/drawing/2014/main" id="{459EAA34-4CBD-4836-8FB9-E4972A4D470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24491" y="4137438"/>
            <a:ext cx="1573660" cy="1615027"/>
          </a:xfr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 and brief role description here</a:t>
            </a:r>
          </a:p>
        </p:txBody>
      </p:sp>
      <p:sp>
        <p:nvSpPr>
          <p:cNvPr id="27" name="Name 4">
            <a:extLst>
              <a:ext uri="{FF2B5EF4-FFF2-40B4-BE49-F238E27FC236}">
                <a16:creationId xmlns:a16="http://schemas.microsoft.com/office/drawing/2014/main" id="{95119930-DF3D-4F95-9821-DD803BEC06B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2020" y="1728407"/>
            <a:ext cx="1573660" cy="589072"/>
          </a:xfr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28" name="Placeholder 4">
            <a:extLst>
              <a:ext uri="{FF2B5EF4-FFF2-40B4-BE49-F238E27FC236}">
                <a16:creationId xmlns:a16="http://schemas.microsoft.com/office/drawing/2014/main" id="{F1EC47F3-3364-4097-9549-A48AAC2F52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30" y="4149440"/>
            <a:ext cx="1573660" cy="1615027"/>
          </a:xfr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 and brief role description here</a:t>
            </a:r>
          </a:p>
        </p:txBody>
      </p:sp>
      <p:sp>
        <p:nvSpPr>
          <p:cNvPr id="30" name="Name 5">
            <a:extLst>
              <a:ext uri="{FF2B5EF4-FFF2-40B4-BE49-F238E27FC236}">
                <a16:creationId xmlns:a16="http://schemas.microsoft.com/office/drawing/2014/main" id="{8BC3BB59-8297-4139-8EEB-7AA6A36205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28389" y="1728407"/>
            <a:ext cx="1573660" cy="589072"/>
          </a:xfr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31" name="Placeholder 5">
            <a:extLst>
              <a:ext uri="{FF2B5EF4-FFF2-40B4-BE49-F238E27FC236}">
                <a16:creationId xmlns:a16="http://schemas.microsoft.com/office/drawing/2014/main" id="{3539E75B-AA24-4E49-B21A-8AAB8E62C4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93369" y="4149440"/>
            <a:ext cx="1573660" cy="1615027"/>
          </a:xfr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 and brief role description here</a:t>
            </a:r>
          </a:p>
        </p:txBody>
      </p:sp>
      <p:sp>
        <p:nvSpPr>
          <p:cNvPr id="33" name="Name 6">
            <a:extLst>
              <a:ext uri="{FF2B5EF4-FFF2-40B4-BE49-F238E27FC236}">
                <a16:creationId xmlns:a16="http://schemas.microsoft.com/office/drawing/2014/main" id="{3F21806D-0731-464D-A660-3F50C5CAF67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74757" y="1714892"/>
            <a:ext cx="1573660" cy="589072"/>
          </a:xfr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34" name="Placeholder 6">
            <a:extLst>
              <a:ext uri="{FF2B5EF4-FFF2-40B4-BE49-F238E27FC236}">
                <a16:creationId xmlns:a16="http://schemas.microsoft.com/office/drawing/2014/main" id="{E534BACD-3BA5-4149-ABE3-6C66E16EC23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127809" y="4135925"/>
            <a:ext cx="1573660" cy="1615027"/>
          </a:xfr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 and brief role description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DF9F4-0984-90BB-D24E-468E60FF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Biographies / Team Slide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ACEFD-B915-0A46-F0D5-18898F9C4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2913" y="242545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sz="1200" dirty="0"/>
            </a:lvl1pPr>
          </a:lstStyle>
          <a:p>
            <a:pPr lvl="0" algn="ctr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929D50-022D-171B-E0D9-189219148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389282" y="24354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sz="1200" dirty="0"/>
            </a:lvl1pPr>
          </a:lstStyle>
          <a:p>
            <a:pPr lvl="0" algn="ctr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252DD7-7237-AE6F-A768-127C2A883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324491" y="24354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sz="1200" dirty="0"/>
            </a:lvl1pPr>
          </a:lstStyle>
          <a:p>
            <a:pPr lvl="0" algn="ctr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4F9465-CEA1-9BEA-65BC-07DE517E4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58930" y="24354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sz="1200" dirty="0"/>
            </a:lvl1pPr>
          </a:lstStyle>
          <a:p>
            <a:pPr lvl="0" algn="ctr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1BCF32-98B4-EADC-44D5-5CEA9370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193369" y="24354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sz="1200" dirty="0"/>
            </a:lvl1pPr>
          </a:lstStyle>
          <a:p>
            <a:pPr lvl="0" algn="ctr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9DEB166-4C7E-A020-1149-92ACB95FF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0127809" y="24354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sz="1200" dirty="0"/>
            </a:lvl1pPr>
          </a:lstStyle>
          <a:p>
            <a:pPr lvl="0" algn="ctr"/>
            <a:r>
              <a:rPr lang="it-IT"/>
              <a:t>Fare clic sull'icona per inserire un'immagine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903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/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4DFEA-2014-1751-E480-8A66CDCDA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1898850"/>
            <a:ext cx="6603801" cy="715669"/>
          </a:xfrm>
        </p:spPr>
        <p:txBody>
          <a:bodyPr/>
          <a:lstStyle>
            <a:lvl1pPr>
              <a:lnSpc>
                <a:spcPct val="100000"/>
              </a:lnSpc>
              <a:defRPr sz="32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or statement here – </a:t>
            </a:r>
            <a:br>
              <a:rPr lang="en-US" dirty="0"/>
            </a:br>
            <a:r>
              <a:rPr lang="en-US" dirty="0"/>
              <a:t>only black text is fully accessible on teal, green or orange</a:t>
            </a:r>
            <a:endParaRPr lang="en-GB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A47BBA45-30B2-1AE1-4D29-166B974CDEE5}"/>
              </a:ext>
            </a:extLst>
          </p:cNvPr>
          <p:cNvSpPr/>
          <p:nvPr/>
        </p:nvSpPr>
        <p:spPr>
          <a:xfrm rot="16200000">
            <a:off x="9281601" y="3947601"/>
            <a:ext cx="2910399" cy="29103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BE389E3-E2EF-EDE2-E4A2-16BA15C4F331}"/>
              </a:ext>
            </a:extLst>
          </p:cNvPr>
          <p:cNvSpPr/>
          <p:nvPr userDrawn="1"/>
        </p:nvSpPr>
        <p:spPr>
          <a:xfrm rot="16200000">
            <a:off x="9281601" y="3947601"/>
            <a:ext cx="2910399" cy="29103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2987A6-2A9A-15B5-784A-8648882BE9C2}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6" name="Classification">
            <a:extLst>
              <a:ext uri="{FF2B5EF4-FFF2-40B4-BE49-F238E27FC236}">
                <a16:creationId xmlns:a16="http://schemas.microsoft.com/office/drawing/2014/main" id="{CB155B53-C991-F3E5-6D95-E75CE4A44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75859E8-09A5-D728-5408-AF719E295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9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50000"/>
            <a:ext cx="5765600" cy="715669"/>
          </a:xfrm>
        </p:spPr>
        <p:txBody>
          <a:bodyPr/>
          <a:lstStyle>
            <a:lvl1pPr>
              <a:defRPr sz="48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7F8163F-D370-5C4C-500A-7D576C59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000" y="0"/>
            <a:ext cx="10300263" cy="6870700"/>
          </a:xfrm>
          <a:custGeom>
            <a:avLst/>
            <a:gdLst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6896100 w 10287001"/>
              <a:gd name="connsiteY3" fmla="*/ 6858000 h 6858000"/>
              <a:gd name="connsiteX4" fmla="*/ 0 w 10287001"/>
              <a:gd name="connsiteY4" fmla="*/ 6858000 h 6858000"/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8636000 w 10287001"/>
              <a:gd name="connsiteY3" fmla="*/ 5080000 h 6858000"/>
              <a:gd name="connsiteX4" fmla="*/ 6896100 w 10287001"/>
              <a:gd name="connsiteY4" fmla="*/ 6858000 h 6858000"/>
              <a:gd name="connsiteX5" fmla="*/ 0 w 10287001"/>
              <a:gd name="connsiteY5" fmla="*/ 6858000 h 6858000"/>
              <a:gd name="connsiteX6" fmla="*/ 6858000 w 10287001"/>
              <a:gd name="connsiteY6" fmla="*/ 0 h 6858000"/>
              <a:gd name="connsiteX0" fmla="*/ 6858000 w 10287001"/>
              <a:gd name="connsiteY0" fmla="*/ 0 h 6870700"/>
              <a:gd name="connsiteX1" fmla="*/ 10287001 w 10287001"/>
              <a:gd name="connsiteY1" fmla="*/ 0 h 6870700"/>
              <a:gd name="connsiteX2" fmla="*/ 10287001 w 10287001"/>
              <a:gd name="connsiteY2" fmla="*/ 3467099 h 6870700"/>
              <a:gd name="connsiteX3" fmla="*/ 10274300 w 10287001"/>
              <a:gd name="connsiteY3" fmla="*/ 6870700 h 6870700"/>
              <a:gd name="connsiteX4" fmla="*/ 6896100 w 10287001"/>
              <a:gd name="connsiteY4" fmla="*/ 6858000 h 6870700"/>
              <a:gd name="connsiteX5" fmla="*/ 0 w 10287001"/>
              <a:gd name="connsiteY5" fmla="*/ 6858000 h 6870700"/>
              <a:gd name="connsiteX6" fmla="*/ 6858000 w 10287001"/>
              <a:gd name="connsiteY6" fmla="*/ 0 h 6870700"/>
              <a:gd name="connsiteX0" fmla="*/ 6858000 w 10300263"/>
              <a:gd name="connsiteY0" fmla="*/ 0 h 6870700"/>
              <a:gd name="connsiteX1" fmla="*/ 10287001 w 10300263"/>
              <a:gd name="connsiteY1" fmla="*/ 0 h 6870700"/>
              <a:gd name="connsiteX2" fmla="*/ 10287001 w 10300263"/>
              <a:gd name="connsiteY2" fmla="*/ 3467099 h 6870700"/>
              <a:gd name="connsiteX3" fmla="*/ 10299700 w 10300263"/>
              <a:gd name="connsiteY3" fmla="*/ 6870700 h 6870700"/>
              <a:gd name="connsiteX4" fmla="*/ 6896100 w 10300263"/>
              <a:gd name="connsiteY4" fmla="*/ 6858000 h 6870700"/>
              <a:gd name="connsiteX5" fmla="*/ 0 w 10300263"/>
              <a:gd name="connsiteY5" fmla="*/ 6858000 h 6870700"/>
              <a:gd name="connsiteX6" fmla="*/ 6858000 w 10300263"/>
              <a:gd name="connsiteY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0263" h="687070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cubicBezTo>
                  <a:pt x="10282767" y="4601633"/>
                  <a:pt x="10303934" y="5736166"/>
                  <a:pt x="10299700" y="6870700"/>
                </a:cubicBezTo>
                <a:lnTo>
                  <a:pt x="6896100" y="6858000"/>
                </a:lnTo>
                <a:lnTo>
                  <a:pt x="0" y="6858000"/>
                </a:lnTo>
                <a:lnTo>
                  <a:pt x="6858000" y="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/>
            </a:lvl1pPr>
          </a:lstStyle>
          <a:p>
            <a:pPr lv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3" name="Classification">
            <a:extLst>
              <a:ext uri="{FF2B5EF4-FFF2-40B4-BE49-F238E27FC236}">
                <a16:creationId xmlns:a16="http://schemas.microsoft.com/office/drawing/2014/main" id="{268034F8-D9C2-8C58-D3F0-75FD7B94D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374219"/>
            <a:ext cx="1540262" cy="24622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tx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CE9AAD8-E91C-C496-B418-A50607DEBA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132000"/>
            <a:ext cx="3851275" cy="1274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Optional additional information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5D48F56-6C5B-C485-DCFF-18C4C258F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7957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4" y="1092494"/>
            <a:ext cx="5391605" cy="715669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lassification">
            <a:extLst>
              <a:ext uri="{FF2B5EF4-FFF2-40B4-BE49-F238E27FC236}">
                <a16:creationId xmlns:a16="http://schemas.microsoft.com/office/drawing/2014/main" id="{A2DBDE31-A0D1-C0E0-CFCE-D83929DAC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374219"/>
            <a:ext cx="1695772" cy="24622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C8B51E2-FAFB-6EB4-638C-72A28E67F8E1}"/>
              </a:ext>
            </a:extLst>
          </p:cNvPr>
          <p:cNvSpPr/>
          <p:nvPr/>
        </p:nvSpPr>
        <p:spPr>
          <a:xfrm rot="16200000">
            <a:off x="3619500" y="-1714500"/>
            <a:ext cx="6858000" cy="10287000"/>
          </a:xfrm>
          <a:custGeom>
            <a:avLst/>
            <a:gdLst>
              <a:gd name="connsiteX0" fmla="*/ 6858000 w 6858000"/>
              <a:gd name="connsiteY0" fmla="*/ 6858000 h 10287000"/>
              <a:gd name="connsiteX1" fmla="*/ 6858000 w 6858000"/>
              <a:gd name="connsiteY1" fmla="*/ 10287000 h 10287000"/>
              <a:gd name="connsiteX2" fmla="*/ 3370139 w 6858000"/>
              <a:gd name="connsiteY2" fmla="*/ 10287000 h 10287000"/>
              <a:gd name="connsiteX3" fmla="*/ 0 w 6858000"/>
              <a:gd name="connsiteY3" fmla="*/ 6916861 h 10287000"/>
              <a:gd name="connsiteX4" fmla="*/ 0 w 6858000"/>
              <a:gd name="connsiteY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0287000">
                <a:moveTo>
                  <a:pt x="6858000" y="6858000"/>
                </a:moveTo>
                <a:lnTo>
                  <a:pt x="6858000" y="10287000"/>
                </a:lnTo>
                <a:lnTo>
                  <a:pt x="3370139" y="10287000"/>
                </a:lnTo>
                <a:lnTo>
                  <a:pt x="0" y="691686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0EB7A7D-8D5E-F9FC-C8D3-285DE34876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494989"/>
            <a:ext cx="3551238" cy="127476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Optional additional information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D9F6842-DC6A-38D0-9815-9F77EC5535C5}"/>
              </a:ext>
            </a:extLst>
          </p:cNvPr>
          <p:cNvSpPr/>
          <p:nvPr userDrawn="1"/>
        </p:nvSpPr>
        <p:spPr>
          <a:xfrm rot="16200000">
            <a:off x="3619500" y="-1714500"/>
            <a:ext cx="6858000" cy="10287000"/>
          </a:xfrm>
          <a:custGeom>
            <a:avLst/>
            <a:gdLst>
              <a:gd name="connsiteX0" fmla="*/ 6858000 w 6858000"/>
              <a:gd name="connsiteY0" fmla="*/ 6858000 h 10287000"/>
              <a:gd name="connsiteX1" fmla="*/ 6858000 w 6858000"/>
              <a:gd name="connsiteY1" fmla="*/ 10287000 h 10287000"/>
              <a:gd name="connsiteX2" fmla="*/ 3370139 w 6858000"/>
              <a:gd name="connsiteY2" fmla="*/ 10287000 h 10287000"/>
              <a:gd name="connsiteX3" fmla="*/ 0 w 6858000"/>
              <a:gd name="connsiteY3" fmla="*/ 6916861 h 10287000"/>
              <a:gd name="connsiteX4" fmla="*/ 0 w 6858000"/>
              <a:gd name="connsiteY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0287000">
                <a:moveTo>
                  <a:pt x="6858000" y="6858000"/>
                </a:moveTo>
                <a:lnTo>
                  <a:pt x="6858000" y="10287000"/>
                </a:lnTo>
                <a:lnTo>
                  <a:pt x="3370139" y="10287000"/>
                </a:lnTo>
                <a:lnTo>
                  <a:pt x="0" y="691686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9C2A959-0D95-560C-4CF2-7A757051C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4367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FBDEA92-538F-3B81-D73E-A3E28F80C016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12192000" cy="6858000"/>
          </a:xfr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GB" dirty="0"/>
              <a:t>Full bleed video</a:t>
            </a:r>
          </a:p>
        </p:txBody>
      </p:sp>
    </p:spTree>
    <p:extLst>
      <p:ext uri="{BB962C8B-B14F-4D97-AF65-F5344CB8AC3E}">
        <p14:creationId xmlns:p14="http://schemas.microsoft.com/office/powerpoint/2010/main" val="1248589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leed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 Photo">
            <a:extLst>
              <a:ext uri="{FF2B5EF4-FFF2-40B4-BE49-F238E27FC236}">
                <a16:creationId xmlns:a16="http://schemas.microsoft.com/office/drawing/2014/main" id="{F9C24E1D-7E68-48BF-A685-1162607AF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880000" rtlCol="0" anchor="b">
            <a:noAutofit/>
          </a:bodyPr>
          <a:lstStyle>
            <a:lvl1pPr>
              <a:defRPr lang="en-GB" sz="1600" b="1" dirty="0"/>
            </a:lvl1pPr>
          </a:lstStyle>
          <a:p>
            <a:pPr lvl="0" algn="ctr"/>
            <a:r>
              <a:rPr lang="en-GB" dirty="0"/>
              <a:t>Click icon to add image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6838E746-8C0D-4144-AC8E-FA9CF117C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2343" cy="3742438"/>
          </a:xfrm>
        </p:spPr>
        <p:txBody>
          <a:bodyPr anchor="t"/>
          <a:lstStyle>
            <a:lvl1pPr>
              <a:lnSpc>
                <a:spcPct val="100000"/>
              </a:lnSpc>
              <a:defRPr sz="40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Summary text background image</a:t>
            </a:r>
            <a:endParaRPr lang="fr-FR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CCAC37C-0D5D-E65B-09A2-608E6183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73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or 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B69072-8F91-57EB-1C5E-B1807F844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33800 h 6858000"/>
              <a:gd name="connsiteX3" fmla="*/ 90678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733800"/>
                </a:lnTo>
                <a:lnTo>
                  <a:pt x="9067800" y="6858000"/>
                </a:lnTo>
                <a:lnTo>
                  <a:pt x="0" y="68580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GB" dirty="0"/>
              <a:t>Click icon in centre to add image</a:t>
            </a:r>
            <a:br>
              <a:rPr lang="en-GB" dirty="0"/>
            </a:br>
            <a:r>
              <a:rPr lang="en-GB" dirty="0"/>
              <a:t>Send image to back so elements show on the page</a:t>
            </a:r>
          </a:p>
          <a:p>
            <a:pPr lvl="0" algn="ctr"/>
            <a:endParaRPr lang="en-GB" dirty="0"/>
          </a:p>
          <a:p>
            <a:pPr lvl="0" algn="ctr"/>
            <a:endParaRPr lang="en-GB" dirty="0"/>
          </a:p>
          <a:p>
            <a:pPr lvl="0" algn="ctr"/>
            <a:endParaRPr lang="en-GB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6838E746-8C0D-4144-AC8E-FA9CF117C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450000" y="811950"/>
            <a:ext cx="5407103" cy="3742438"/>
          </a:xfrm>
        </p:spPr>
        <p:txBody>
          <a:bodyPr anchor="t"/>
          <a:lstStyle>
            <a:lvl1pPr>
              <a:defRPr sz="36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Summary text background image (text can be recoloured depending on image colour)</a:t>
            </a:r>
            <a:endParaRPr lang="fr-FR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C6EB0DD-63C6-F7C4-F6E3-8D156B615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8208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/Statement Sty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er">
            <a:extLst>
              <a:ext uri="{FF2B5EF4-FFF2-40B4-BE49-F238E27FC236}">
                <a16:creationId xmlns:a16="http://schemas.microsoft.com/office/drawing/2014/main" id="{6953A8D2-20EB-4DFB-893E-8DCA6475D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9450" y="-775597"/>
            <a:ext cx="9341700" cy="77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KEEP HERE FOR ACCESSIBILITY</a:t>
            </a:r>
            <a:endParaRPr lang="en-GB" dirty="0"/>
          </a:p>
        </p:txBody>
      </p:sp>
      <p:sp>
        <p:nvSpPr>
          <p:cNvPr id="21" name="Quote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33900" y="2110704"/>
            <a:ext cx="8181699" cy="2636591"/>
          </a:xfrm>
        </p:spPr>
        <p:txBody>
          <a:bodyPr anchor="t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CB9AD269-0E94-5F57-BE08-5E10A41EC965}"/>
              </a:ext>
            </a:extLst>
          </p:cNvPr>
          <p:cNvSpPr/>
          <p:nvPr/>
        </p:nvSpPr>
        <p:spPr>
          <a:xfrm rot="5400000">
            <a:off x="-39450" y="0"/>
            <a:ext cx="3124200" cy="3124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4A53C-A760-B980-C1BA-3D631697281C}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2" name="Classification">
            <a:extLst>
              <a:ext uri="{FF2B5EF4-FFF2-40B4-BE49-F238E27FC236}">
                <a16:creationId xmlns:a16="http://schemas.microsoft.com/office/drawing/2014/main" id="{467DB697-633F-AE80-3288-0093F641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497329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D1135DF-99C2-8442-95A0-2BE142A567EA}"/>
              </a:ext>
            </a:extLst>
          </p:cNvPr>
          <p:cNvSpPr/>
          <p:nvPr userDrawn="1"/>
        </p:nvSpPr>
        <p:spPr>
          <a:xfrm rot="5400000">
            <a:off x="-39450" y="0"/>
            <a:ext cx="3124200" cy="3124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D8342E7-3A65-C949-FF97-239FDBE26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22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600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/Statement sty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er">
            <a:extLst>
              <a:ext uri="{FF2B5EF4-FFF2-40B4-BE49-F238E27FC236}">
                <a16:creationId xmlns:a16="http://schemas.microsoft.com/office/drawing/2014/main" id="{6953A8D2-20EB-4DFB-893E-8DCA6475D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9450" y="-775597"/>
            <a:ext cx="9341700" cy="77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KEEP HERE FOR ACCESSIBILITY</a:t>
            </a:r>
            <a:endParaRPr lang="en-GB" dirty="0"/>
          </a:p>
        </p:txBody>
      </p:sp>
      <p:sp>
        <p:nvSpPr>
          <p:cNvPr id="21" name="Quote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33900" y="2110704"/>
            <a:ext cx="8181699" cy="2636591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CB9AD269-0E94-5F57-BE08-5E10A41EC965}"/>
              </a:ext>
            </a:extLst>
          </p:cNvPr>
          <p:cNvSpPr/>
          <p:nvPr userDrawn="1"/>
        </p:nvSpPr>
        <p:spPr>
          <a:xfrm rot="16200000">
            <a:off x="9067800" y="3733799"/>
            <a:ext cx="3124200" cy="3124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4A53C-A760-B980-C1BA-3D631697281C}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2" name="Classification">
            <a:extLst>
              <a:ext uri="{FF2B5EF4-FFF2-40B4-BE49-F238E27FC236}">
                <a16:creationId xmlns:a16="http://schemas.microsoft.com/office/drawing/2014/main" id="{467DB697-633F-AE80-3288-0093F641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497329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07B1A339-6C75-07F1-9C25-457A1585ABE5}"/>
              </a:ext>
            </a:extLst>
          </p:cNvPr>
          <p:cNvSpPr/>
          <p:nvPr userDrawn="1"/>
        </p:nvSpPr>
        <p:spPr>
          <a:xfrm rot="16200000">
            <a:off x="9067800" y="3748313"/>
            <a:ext cx="3124200" cy="3124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34F138-613C-0A6C-F7CB-DEA6C97A3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34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600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key poi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55C23FA-A39C-47E2-B32E-D31B7F81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3 key points layout</a:t>
            </a:r>
            <a:endParaRPr lang="en-GB" dirty="0"/>
          </a:p>
        </p:txBody>
      </p:sp>
      <p:sp>
        <p:nvSpPr>
          <p:cNvPr id="23" name="No. 1">
            <a:extLst>
              <a:ext uri="{FF2B5EF4-FFF2-40B4-BE49-F238E27FC236}">
                <a16:creationId xmlns:a16="http://schemas.microsoft.com/office/drawing/2014/main" id="{8933E780-68DF-AEFF-FB64-64A8AC3BC8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4599" y="1701571"/>
            <a:ext cx="1219200" cy="1045259"/>
          </a:xfrm>
        </p:spPr>
        <p:txBody>
          <a:bodyPr/>
          <a:lstStyle>
            <a:lvl1pPr>
              <a:defRPr sz="9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F07BEC-475C-D95A-2313-6FF423D691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9999" y="3067958"/>
            <a:ext cx="3528000" cy="2583996"/>
          </a:xfrm>
          <a:prstGeom prst="rect">
            <a:avLst/>
          </a:prstGeom>
          <a:noFill/>
        </p:spPr>
        <p:txBody>
          <a:bodyPr wrap="square" lIns="72000" tIns="72000" rIns="72000" bIns="7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7" name="No. 2">
            <a:extLst>
              <a:ext uri="{FF2B5EF4-FFF2-40B4-BE49-F238E27FC236}">
                <a16:creationId xmlns:a16="http://schemas.microsoft.com/office/drawing/2014/main" id="{30E98F8F-3061-8682-1A3F-E78E0C8D3F9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98690" y="1701571"/>
            <a:ext cx="1219200" cy="1045259"/>
          </a:xfrm>
        </p:spPr>
        <p:txBody>
          <a:bodyPr/>
          <a:lstStyle>
            <a:lvl1pPr>
              <a:defRPr sz="9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2F4A0-FD3C-1B4E-7C0D-A6CD56FB0F3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32287" y="3067958"/>
            <a:ext cx="3528000" cy="2583996"/>
          </a:xfrm>
          <a:prstGeom prst="rect">
            <a:avLst/>
          </a:prstGeom>
          <a:noFill/>
        </p:spPr>
        <p:txBody>
          <a:bodyPr wrap="square" lIns="72000" tIns="72000" rIns="72000" bIns="7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2" name="No. 3">
            <a:extLst>
              <a:ext uri="{FF2B5EF4-FFF2-40B4-BE49-F238E27FC236}">
                <a16:creationId xmlns:a16="http://schemas.microsoft.com/office/drawing/2014/main" id="{60835E92-0DA1-DBA3-87F3-D6CA2B63B03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62924" y="1701571"/>
            <a:ext cx="1219200" cy="1045259"/>
          </a:xfrm>
        </p:spPr>
        <p:txBody>
          <a:bodyPr/>
          <a:lstStyle>
            <a:lvl1pPr>
              <a:defRPr sz="9600" b="1">
                <a:solidFill>
                  <a:srgbClr val="E3D8F0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F5EC94-06CC-02DF-99F1-D843B6EC5E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20073" y="3067958"/>
            <a:ext cx="3528000" cy="2583996"/>
          </a:xfrm>
          <a:prstGeom prst="rect">
            <a:avLst/>
          </a:prstGeom>
          <a:noFill/>
        </p:spPr>
        <p:txBody>
          <a:bodyPr wrap="square" lIns="72000" tIns="72000" rIns="72000" bIns="7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94FC2C-B470-E22E-D383-B44D7B951CD9}"/>
              </a:ext>
            </a:extLst>
          </p:cNvPr>
          <p:cNvSpPr txBox="1"/>
          <p:nvPr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4" name="Classification">
            <a:extLst>
              <a:ext uri="{FF2B5EF4-FFF2-40B4-BE49-F238E27FC236}">
                <a16:creationId xmlns:a16="http://schemas.microsoft.com/office/drawing/2014/main" id="{67B23A15-646C-F76F-AD69-AE049FD50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497329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C5EA47B-0866-1154-09FC-C7C7B6419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63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with statem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Photo">
            <a:extLst>
              <a:ext uri="{FF2B5EF4-FFF2-40B4-BE49-F238E27FC236}">
                <a16:creationId xmlns:a16="http://schemas.microsoft.com/office/drawing/2014/main" id="{ECE5E809-1F49-439C-8A55-BB5E4B4A6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5305425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5305425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53054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CF0329B-10BB-461A-AB01-9E9659E8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12" name="Classification">
            <a:extLst>
              <a:ext uri="{FF2B5EF4-FFF2-40B4-BE49-F238E27FC236}">
                <a16:creationId xmlns:a16="http://schemas.microsoft.com/office/drawing/2014/main" id="{63C7A1F1-0F83-915B-A759-E4D7A851E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17200" y="6515735"/>
            <a:ext cx="224260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</a:rPr>
              <a:t>© Ipsos | Giovani e cibo | 19 Novembre 2024 | Public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Classification">
            <a:extLst>
              <a:ext uri="{FF2B5EF4-FFF2-40B4-BE49-F238E27FC236}">
                <a16:creationId xmlns:a16="http://schemas.microsoft.com/office/drawing/2014/main" id="{FF52F62D-DB52-C4F2-A1C7-CEDBBDBAA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17200" y="6515735"/>
            <a:ext cx="224260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</a:rPr>
              <a:t>© Ipsos | Giovani e cibo | 19 Novembre 2024 | Public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16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x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Header">
            <a:extLst>
              <a:ext uri="{FF2B5EF4-FFF2-40B4-BE49-F238E27FC236}">
                <a16:creationId xmlns:a16="http://schemas.microsoft.com/office/drawing/2014/main" id="{B80FCDC1-4ADD-40AF-8A4F-44573B12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5456880" cy="3861312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2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0" name="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3992" y="1808163"/>
            <a:ext cx="5456880" cy="3861312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2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83761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">
            <a:extLst>
              <a:ext uri="{FF2B5EF4-FFF2-40B4-BE49-F238E27FC236}">
                <a16:creationId xmlns:a16="http://schemas.microsoft.com/office/drawing/2014/main" id="{65919DFD-5216-47CC-A2D5-A0B970BE9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2249714"/>
            <a:ext cx="3527425" cy="369864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15FE5BE-74FF-2205-1A8F-C1AA45D1D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32288" y="0"/>
            <a:ext cx="7410450" cy="5948363"/>
          </a:xfrm>
          <a:custGeom>
            <a:avLst/>
            <a:gdLst>
              <a:gd name="connsiteX0" fmla="*/ 0 w 7410450"/>
              <a:gd name="connsiteY0" fmla="*/ 0 h 5948363"/>
              <a:gd name="connsiteX1" fmla="*/ 7410450 w 7410450"/>
              <a:gd name="connsiteY1" fmla="*/ 0 h 5948363"/>
              <a:gd name="connsiteX2" fmla="*/ 7410450 w 7410450"/>
              <a:gd name="connsiteY2" fmla="*/ 4975605 h 5948363"/>
              <a:gd name="connsiteX3" fmla="*/ 6437692 w 7410450"/>
              <a:gd name="connsiteY3" fmla="*/ 5948363 h 5948363"/>
              <a:gd name="connsiteX4" fmla="*/ 0 w 7410450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0450" h="5948363">
                <a:moveTo>
                  <a:pt x="0" y="0"/>
                </a:moveTo>
                <a:lnTo>
                  <a:pt x="7410450" y="0"/>
                </a:lnTo>
                <a:lnTo>
                  <a:pt x="7410450" y="4975605"/>
                </a:lnTo>
                <a:lnTo>
                  <a:pt x="6437692" y="5948363"/>
                </a:lnTo>
                <a:lnTo>
                  <a:pt x="0" y="5948363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b="1"/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EFA78C8-BF85-C18D-67D3-7D18DF4C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3520338" cy="71566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646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TY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350000"/>
            <a:ext cx="5391605" cy="1549106"/>
          </a:xfrm>
        </p:spPr>
        <p:txBody>
          <a:bodyPr/>
          <a:lstStyle>
            <a:lvl1pPr>
              <a:defRPr sz="4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7F8163F-D370-5C4C-500A-7D576C590B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000" y="0"/>
            <a:ext cx="10287001" cy="6858000"/>
          </a:xfrm>
          <a:custGeom>
            <a:avLst/>
            <a:gdLst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6896100 w 10287001"/>
              <a:gd name="connsiteY3" fmla="*/ 6858000 h 6858000"/>
              <a:gd name="connsiteX4" fmla="*/ 0 w 1028700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1" h="685800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lnTo>
                  <a:pt x="6896100" y="6858000"/>
                </a:lnTo>
                <a:lnTo>
                  <a:pt x="0" y="6858000"/>
                </a:lnTo>
                <a:close/>
              </a:path>
            </a:pathLst>
          </a:custGeom>
          <a:pattFill prst="dk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/>
            </a:lvl1pPr>
          </a:lstStyle>
          <a:p>
            <a:pPr lvl="0"/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5" name="Classification">
            <a:extLst>
              <a:ext uri="{FF2B5EF4-FFF2-40B4-BE49-F238E27FC236}">
                <a16:creationId xmlns:a16="http://schemas.microsoft.com/office/drawing/2014/main" id="{A2DBDE31-A0D1-C0E0-CFCE-D83929DAC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374219"/>
            <a:ext cx="1695772" cy="24622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33BB7AA-54DD-4BAB-0FD5-D287A85CE4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132000"/>
            <a:ext cx="4038600" cy="1274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Optional additional information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B989213-36EC-3BE4-A381-B024813F7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0891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Header">
            <a:extLst>
              <a:ext uri="{FF2B5EF4-FFF2-40B4-BE49-F238E27FC236}">
                <a16:creationId xmlns:a16="http://schemas.microsoft.com/office/drawing/2014/main" id="{88DD43FA-3336-4415-A3A6-54EA3C9B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232" y="450000"/>
            <a:ext cx="3526688" cy="11162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7" name="Text Box">
            <a:extLst>
              <a:ext uri="{FF2B5EF4-FFF2-40B4-BE49-F238E27FC236}">
                <a16:creationId xmlns:a16="http://schemas.microsoft.com/office/drawing/2014/main" id="{65919DFD-5216-47CC-A2D5-A0B970BE9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3183" y="2293257"/>
            <a:ext cx="3526689" cy="365510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1481FF-ECD9-985C-6949-42B804BF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1476" y="0"/>
            <a:ext cx="7398237" cy="5948363"/>
          </a:xfrm>
          <a:custGeom>
            <a:avLst/>
            <a:gdLst>
              <a:gd name="connsiteX0" fmla="*/ 0 w 7398237"/>
              <a:gd name="connsiteY0" fmla="*/ 0 h 5948363"/>
              <a:gd name="connsiteX1" fmla="*/ 7398237 w 7398237"/>
              <a:gd name="connsiteY1" fmla="*/ 0 h 5948363"/>
              <a:gd name="connsiteX2" fmla="*/ 7398237 w 7398237"/>
              <a:gd name="connsiteY2" fmla="*/ 4958167 h 5948363"/>
              <a:gd name="connsiteX3" fmla="*/ 6408041 w 7398237"/>
              <a:gd name="connsiteY3" fmla="*/ 5948363 h 5948363"/>
              <a:gd name="connsiteX4" fmla="*/ 0 w 7398237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8237" h="5948363">
                <a:moveTo>
                  <a:pt x="0" y="0"/>
                </a:moveTo>
                <a:lnTo>
                  <a:pt x="7398237" y="0"/>
                </a:lnTo>
                <a:lnTo>
                  <a:pt x="7398237" y="4958167"/>
                </a:lnTo>
                <a:lnTo>
                  <a:pt x="6408041" y="5948363"/>
                </a:lnTo>
                <a:lnTo>
                  <a:pt x="0" y="5948363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b="1"/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4731251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diagram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">
            <a:extLst>
              <a:ext uri="{FF2B5EF4-FFF2-40B4-BE49-F238E27FC236}">
                <a16:creationId xmlns:a16="http://schemas.microsoft.com/office/drawing/2014/main" id="{65919DFD-5216-47CC-A2D5-A0B970BE9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3149600"/>
            <a:ext cx="3527425" cy="27987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8" name="Chart / Diagram">
            <a:extLst>
              <a:ext uri="{FF2B5EF4-FFF2-40B4-BE49-F238E27FC236}">
                <a16:creationId xmlns:a16="http://schemas.microsoft.com/office/drawing/2014/main" id="{F20073CF-87BF-427F-936A-47B5E1B160C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83075" y="692150"/>
            <a:ext cx="7466013" cy="52562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Area for diagram/chart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C028A4-1CB4-EB71-790E-1C2A8CED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3520338" cy="71566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54890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A52833-39E6-9C79-CAB3-DC23900DC7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0724" y="0"/>
            <a:ext cx="10205810" cy="6858000"/>
          </a:xfrm>
          <a:custGeom>
            <a:avLst/>
            <a:gdLst>
              <a:gd name="connsiteX0" fmla="*/ 6858000 w 10205810"/>
              <a:gd name="connsiteY0" fmla="*/ 0 h 6858000"/>
              <a:gd name="connsiteX1" fmla="*/ 10205810 w 10205810"/>
              <a:gd name="connsiteY1" fmla="*/ 0 h 6858000"/>
              <a:gd name="connsiteX2" fmla="*/ 10205810 w 10205810"/>
              <a:gd name="connsiteY2" fmla="*/ 6858000 h 6858000"/>
              <a:gd name="connsiteX3" fmla="*/ 0 w 102058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5810" h="6858000">
                <a:moveTo>
                  <a:pt x="6858000" y="0"/>
                </a:moveTo>
                <a:lnTo>
                  <a:pt x="10205810" y="0"/>
                </a:lnTo>
                <a:lnTo>
                  <a:pt x="10205810" y="6858000"/>
                </a:lnTo>
                <a:lnTo>
                  <a:pt x="0" y="6858000"/>
                </a:ln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bIns="2880000" anchor="b">
            <a:noAutofit/>
          </a:bodyPr>
          <a:lstStyle>
            <a:lvl1pPr algn="ctr">
              <a:defRPr sz="1600" b="1"/>
            </a:lvl1pPr>
          </a:lstStyle>
          <a:p>
            <a:r>
              <a:rPr lang="it-IT"/>
              <a:t>Fare clic sull'icona per inserire un'immagine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B1008-691B-2905-EF01-F1E5DA88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6255600" cy="71566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lassification">
            <a:extLst>
              <a:ext uri="{FF2B5EF4-FFF2-40B4-BE49-F238E27FC236}">
                <a16:creationId xmlns:a16="http://schemas.microsoft.com/office/drawing/2014/main" id="{ECD6FAED-FE49-D7A6-F947-84218F63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374219"/>
            <a:ext cx="1540262" cy="24622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tx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563C0F-140E-C44F-13AA-9936BA1F6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6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TY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4DFEA-2014-1751-E480-8A66CDCD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350000"/>
            <a:ext cx="6095800" cy="1610016"/>
          </a:xfrm>
        </p:spPr>
        <p:txBody>
          <a:bodyPr/>
          <a:lstStyle>
            <a:lvl1pPr>
              <a:defRPr sz="4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A47BBA45-30B2-1AE1-4D29-166B974CDEE5}"/>
              </a:ext>
            </a:extLst>
          </p:cNvPr>
          <p:cNvSpPr/>
          <p:nvPr/>
        </p:nvSpPr>
        <p:spPr>
          <a:xfrm rot="16200000">
            <a:off x="9281601" y="3947601"/>
            <a:ext cx="2910399" cy="29103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066FE41-55CD-1D44-7ED7-B1E742AF1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8762" y="1032463"/>
            <a:ext cx="2600325" cy="1820863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C3EC48E-82FF-AD78-A375-4569D0559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494989"/>
            <a:ext cx="6096000" cy="1274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Optional additional information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7953FA7-7CC9-EFDA-292B-AD4EE8BF2312}"/>
              </a:ext>
            </a:extLst>
          </p:cNvPr>
          <p:cNvSpPr/>
          <p:nvPr userDrawn="1"/>
        </p:nvSpPr>
        <p:spPr>
          <a:xfrm rot="16200000">
            <a:off x="9281601" y="3947601"/>
            <a:ext cx="2910399" cy="29103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1FC277-A24A-127A-0091-6B28965A6AC2}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6" name="Classification">
            <a:extLst>
              <a:ext uri="{FF2B5EF4-FFF2-40B4-BE49-F238E27FC236}">
                <a16:creationId xmlns:a16="http://schemas.microsoft.com/office/drawing/2014/main" id="{F7612056-C83D-6D6F-29E4-738CDFF48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734190-E147-6525-06DF-CBE67A8F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9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TY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B650A8-9C21-DC86-F471-38B40FC6D5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975100 h 6858000"/>
              <a:gd name="connsiteX3" fmla="*/ 93091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975100"/>
                </a:lnTo>
                <a:lnTo>
                  <a:pt x="9309100" y="6858000"/>
                </a:lnTo>
                <a:lnTo>
                  <a:pt x="0" y="68580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 sz="1800"/>
            </a:lvl1pPr>
          </a:lstStyle>
          <a:p>
            <a:pPr lvl="0" algn="ctr"/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50000"/>
            <a:ext cx="6797676" cy="715669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4800" b="0" cap="all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291164C1-FFDE-EA90-BDBC-A8ECC8F00D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494989"/>
            <a:ext cx="4720771" cy="1274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Optional additional information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69ABB24-E19C-5E01-8FCE-03686B278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741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_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4D39-4D4B-EF55-6284-160F99E5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82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11299088" cy="3861312"/>
          </a:xfrm>
        </p:spPr>
        <p:txBody>
          <a:bodyPr numCol="1" spcCol="288000">
            <a:noAutofit/>
          </a:bodyPr>
          <a:lstStyle>
            <a:lvl1pPr>
              <a:spcBef>
                <a:spcPts val="40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2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Single column layout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272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l_cle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4F419-BE4D-C750-7148-9CE8C43FA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DBCE-4D82-219C-1461-D5A253117AE4}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5" name="Classification">
            <a:extLst>
              <a:ext uri="{FF2B5EF4-FFF2-40B4-BE49-F238E27FC236}">
                <a16:creationId xmlns:a16="http://schemas.microsoft.com/office/drawing/2014/main" id="{1E7C5A24-A74F-E7F8-8755-0ACC3462B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7B9DA72-0ECA-44B6-A483-079BF1FC7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34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nging box titl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1884-C2D5-14CD-9848-37C5CB01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" y="701874"/>
            <a:ext cx="3149601" cy="715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099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Header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11299088" cy="71566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Short slide title</a:t>
            </a:r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000" y="1808163"/>
            <a:ext cx="11299088" cy="3852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19EB2BF-21C7-DA01-6AAC-8D446BDFC72B}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 dirty="0"/>
          </a:p>
        </p:txBody>
      </p:sp>
      <p:sp>
        <p:nvSpPr>
          <p:cNvPr id="6" name="Classification">
            <a:extLst>
              <a:ext uri="{FF2B5EF4-FFF2-40B4-BE49-F238E27FC236}">
                <a16:creationId xmlns:a16="http://schemas.microsoft.com/office/drawing/2014/main" id="{5145A4F0-7D5B-0FE6-3F2E-55FC068D8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tx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35A0280-8C44-680A-5832-A13F49641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pic>
        <p:nvPicPr>
          <p:cNvPr id="4" name="Immagine 3" descr="Immagine che contiene testo, logo, Carattere, biglietto da visita&#10;&#10;Descrizione generata automaticamente">
            <a:extLst>
              <a:ext uri="{FF2B5EF4-FFF2-40B4-BE49-F238E27FC236}">
                <a16:creationId xmlns:a16="http://schemas.microsoft.com/office/drawing/2014/main" id="{F12CB986-5F00-DEE4-C833-554440529AC5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0" t="32815" r="15234" b="22148"/>
          <a:stretch/>
        </p:blipFill>
        <p:spPr>
          <a:xfrm>
            <a:off x="10429086" y="6170573"/>
            <a:ext cx="698476" cy="4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3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418" r:id="rId3"/>
    <p:sldLayoutId id="2147484398" r:id="rId4"/>
    <p:sldLayoutId id="2147484396" r:id="rId5"/>
    <p:sldLayoutId id="2147484405" r:id="rId6"/>
    <p:sldLayoutId id="2147484402" r:id="rId7"/>
    <p:sldLayoutId id="2147484403" r:id="rId8"/>
    <p:sldLayoutId id="2147484408" r:id="rId9"/>
    <p:sldLayoutId id="2147484444" r:id="rId10"/>
    <p:sldLayoutId id="2147484409" r:id="rId11"/>
    <p:sldLayoutId id="2147484410" r:id="rId12"/>
    <p:sldLayoutId id="2147484411" r:id="rId13"/>
    <p:sldLayoutId id="2147484412" r:id="rId14"/>
    <p:sldLayoutId id="2147484413" r:id="rId15"/>
    <p:sldLayoutId id="2147484414" r:id="rId16"/>
    <p:sldLayoutId id="2147484415" r:id="rId17"/>
    <p:sldLayoutId id="2147484416" r:id="rId18"/>
    <p:sldLayoutId id="2147484417" r:id="rId19"/>
    <p:sldLayoutId id="2147484419" r:id="rId20"/>
    <p:sldLayoutId id="2147484421" r:id="rId21"/>
    <p:sldLayoutId id="2147484439" r:id="rId22"/>
    <p:sldLayoutId id="2147484422" r:id="rId23"/>
    <p:sldLayoutId id="2147484423" r:id="rId24"/>
    <p:sldLayoutId id="2147484424" r:id="rId25"/>
    <p:sldLayoutId id="2147484426" r:id="rId26"/>
    <p:sldLayoutId id="2147484428" r:id="rId27"/>
    <p:sldLayoutId id="2147484431" r:id="rId28"/>
    <p:sldLayoutId id="2147484433" r:id="rId29"/>
    <p:sldLayoutId id="2147484434" r:id="rId30"/>
    <p:sldLayoutId id="2147484435" r:id="rId31"/>
    <p:sldLayoutId id="2147484436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SzPct val="100000"/>
        <a:buFont typeface="Wingdings 2" panose="05020102010507070707" pitchFamily="18" charset="2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SzPct val="100000"/>
        <a:buFont typeface="Barlow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260350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Font typeface="Barlow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406020202030204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 orient="horz" pos="436">
          <p15:clr>
            <a:srgbClr val="9FCC3B"/>
          </p15:clr>
        </p15:guide>
        <p15:guide id="23" pos="279">
          <p15:clr>
            <a:srgbClr val="9FCC3B"/>
          </p15:clr>
        </p15:guide>
        <p15:guide id="24" pos="7401">
          <p15:clr>
            <a:srgbClr val="9FCC3B"/>
          </p15:clr>
        </p15:guide>
        <p15:guide id="25" pos="2509">
          <p15:clr>
            <a:srgbClr val="5ACBF0"/>
          </p15:clr>
        </p15:guide>
        <p15:guide id="26" pos="2729" userDrawn="1">
          <p15:clr>
            <a:srgbClr val="5ACBF0"/>
          </p15:clr>
        </p15:guide>
        <p15:guide id="30" pos="4951" userDrawn="1">
          <p15:clr>
            <a:srgbClr val="5ACBF0"/>
          </p15:clr>
        </p15:guide>
        <p15:guide id="31" pos="5178" userDrawn="1">
          <p15:clr>
            <a:srgbClr val="5ACBF0"/>
          </p15:clr>
        </p15:guide>
        <p15:guide id="35" orient="horz" pos="3747">
          <p15:clr>
            <a:srgbClr val="9FCC3B"/>
          </p15:clr>
        </p15:guide>
        <p15:guide id="36" orient="horz" pos="3884">
          <p15:clr>
            <a:srgbClr val="000000"/>
          </p15:clr>
        </p15:guide>
        <p15:guide id="38" orient="horz" pos="913">
          <p15:clr>
            <a:srgbClr val="C35EA4"/>
          </p15:clr>
        </p15:guide>
        <p15:guide id="39" orient="horz" pos="1139">
          <p15:clr>
            <a:srgbClr val="5ACBF0"/>
          </p15:clr>
        </p15:guide>
        <p15:guide id="41" pos="1916">
          <p15:clr>
            <a:srgbClr val="F26B43"/>
          </p15:clr>
        </p15:guide>
        <p15:guide id="42" pos="2114">
          <p15:clr>
            <a:srgbClr val="F26B43"/>
          </p15:clr>
        </p15:guide>
        <p15:guide id="43" pos="3942">
          <p15:clr>
            <a:srgbClr val="F26B43"/>
          </p15:clr>
        </p15:guide>
        <p15:guide id="45" pos="3747">
          <p15:clr>
            <a:srgbClr val="F26B43"/>
          </p15:clr>
        </p15:guide>
        <p15:guide id="46" pos="5574">
          <p15:clr>
            <a:srgbClr val="F26B43"/>
          </p15:clr>
        </p15:guide>
        <p15:guide id="47" pos="5763">
          <p15:clr>
            <a:srgbClr val="F26B43"/>
          </p15:clr>
        </p15:guide>
        <p15:guide id="48" orient="horz" pos="142">
          <p15:clr>
            <a:srgbClr val="000000"/>
          </p15:clr>
        </p15:guide>
        <p15:guide id="49" orient="horz" pos="3566">
          <p15:clr>
            <a:srgbClr val="5ACBF0"/>
          </p15:clr>
        </p15:guide>
        <p15:guide id="50" orient="horz" pos="4166">
          <p15:clr>
            <a:srgbClr val="000000"/>
          </p15:clr>
        </p15:guide>
        <p15:guide id="51" pos="140">
          <p15:clr>
            <a:srgbClr val="000000"/>
          </p15:clr>
        </p15:guide>
        <p15:guide id="52" pos="7537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jpe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8.xm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chart" Target="../charts/chart9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0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1.xml"/><Relationship Id="rId11" Type="http://schemas.openxmlformats.org/officeDocument/2006/relationships/image" Target="../media/image33.svg"/><Relationship Id="rId5" Type="http://schemas.openxmlformats.org/officeDocument/2006/relationships/image" Target="../media/image2.svg"/><Relationship Id="rId10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DE67DD-2173-5586-B9BD-8A8BD3154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350000"/>
            <a:ext cx="5791000" cy="715669"/>
          </a:xfrm>
        </p:spPr>
        <p:txBody>
          <a:bodyPr/>
          <a:lstStyle/>
          <a:p>
            <a:r>
              <a:rPr lang="en-GB" dirty="0"/>
              <a:t>Giovani e </a:t>
            </a:r>
            <a:r>
              <a:rPr lang="en-GB" dirty="0" err="1"/>
              <a:t>Cibo</a:t>
            </a:r>
            <a:br>
              <a:rPr lang="en-GB" dirty="0"/>
            </a:br>
            <a:endParaRPr lang="en-GB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D142655-6C80-74F2-3FC7-414E43FED1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2229169"/>
            <a:ext cx="5020310" cy="1274763"/>
          </a:xfrm>
        </p:spPr>
        <p:txBody>
          <a:bodyPr/>
          <a:lstStyle/>
          <a:p>
            <a:r>
              <a:rPr lang="it-IT" dirty="0"/>
              <a:t>Assemblea Fipe 19 novembre 2024  “</a:t>
            </a:r>
            <a:r>
              <a:rPr lang="it-IT" b="1" dirty="0"/>
              <a:t>Formare e Educare – I protagonisti per una nuova cultura del cibo</a:t>
            </a:r>
            <a:r>
              <a:rPr lang="it-IT" dirty="0"/>
              <a:t>”</a:t>
            </a:r>
          </a:p>
          <a:p>
            <a:r>
              <a:rPr lang="it-IT" dirty="0"/>
              <a:t>Risultati dell’indagine Ipsos</a:t>
            </a:r>
            <a:endParaRPr lang="en-GB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9F5B6B92-351B-07DD-C38B-B8A7D73E4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0"/>
            <a:ext cx="10300263" cy="6870700"/>
          </a:xfr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8C2CACD-E824-DE3B-60FE-427B75199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661370" y="3324649"/>
            <a:ext cx="3492560" cy="359409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EC544CE-DA48-E496-5DA5-4BEDD3E45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7902608" y="5576008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96FD40F-EE17-C82C-82CB-DF36F7A95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6149040" y="431596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7402CB-EDAB-FFCF-DF4C-1AA0BBCEC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pic>
        <p:nvPicPr>
          <p:cNvPr id="3" name="Immagine 2" descr="Immagine che contiene testo, logo, Carattere, biglietto da visita&#10;&#10;Descrizione generata automaticamente">
            <a:extLst>
              <a:ext uri="{FF2B5EF4-FFF2-40B4-BE49-F238E27FC236}">
                <a16:creationId xmlns:a16="http://schemas.microsoft.com/office/drawing/2014/main" id="{2713A2FF-F90A-8FBF-A292-6D460B062D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0" t="32815" r="15234" b="22148"/>
          <a:stretch/>
        </p:blipFill>
        <p:spPr>
          <a:xfrm>
            <a:off x="431800" y="5121698"/>
            <a:ext cx="14986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1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Immagine che contiene Viso umano, persona, vestiti, interno&#10;&#10;Descrizione generata automaticamente">
            <a:extLst>
              <a:ext uri="{FF2B5EF4-FFF2-40B4-BE49-F238E27FC236}">
                <a16:creationId xmlns:a16="http://schemas.microsoft.com/office/drawing/2014/main" id="{10CB7F33-6C45-E72D-857A-63F50638F2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Gradient">
            <a:extLst>
              <a:ext uri="{FF2B5EF4-FFF2-40B4-BE49-F238E27FC236}">
                <a16:creationId xmlns:a16="http://schemas.microsoft.com/office/drawing/2014/main" id="{0A3BE302-6DFE-DC00-A675-33FEFBF33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custGeom>
            <a:avLst/>
            <a:gdLst>
              <a:gd name="connsiteX0" fmla="*/ 0 w 11939337"/>
              <a:gd name="connsiteY0" fmla="*/ 0 h 6858000"/>
              <a:gd name="connsiteX1" fmla="*/ 11939337 w 11939337"/>
              <a:gd name="connsiteY1" fmla="*/ 0 h 6858000"/>
              <a:gd name="connsiteX2" fmla="*/ 5081337 w 11939337"/>
              <a:gd name="connsiteY2" fmla="*/ 6858000 h 6858000"/>
              <a:gd name="connsiteX3" fmla="*/ 0 w 11939337"/>
              <a:gd name="connsiteY3" fmla="*/ 6858000 h 6858000"/>
              <a:gd name="connsiteX0" fmla="*/ 0 w 11939337"/>
              <a:gd name="connsiteY0" fmla="*/ 0 h 6858000"/>
              <a:gd name="connsiteX1" fmla="*/ 11939337 w 11939337"/>
              <a:gd name="connsiteY1" fmla="*/ 0 h 6858000"/>
              <a:gd name="connsiteX2" fmla="*/ 5193268 w 11939337"/>
              <a:gd name="connsiteY2" fmla="*/ 6855619 h 6858000"/>
              <a:gd name="connsiteX3" fmla="*/ 0 w 11939337"/>
              <a:gd name="connsiteY3" fmla="*/ 6858000 h 6858000"/>
              <a:gd name="connsiteX4" fmla="*/ 0 w 1193933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9337" h="6858000">
                <a:moveTo>
                  <a:pt x="0" y="0"/>
                </a:moveTo>
                <a:lnTo>
                  <a:pt x="11939337" y="0"/>
                </a:lnTo>
                <a:lnTo>
                  <a:pt x="5193268" y="685561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75000"/>
                </a:schemeClr>
              </a:gs>
              <a:gs pos="72000">
                <a:schemeClr val="tx1">
                  <a:alpha val="24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lassification">
            <a:extLst>
              <a:ext uri="{FF2B5EF4-FFF2-40B4-BE49-F238E27FC236}">
                <a16:creationId xmlns:a16="http://schemas.microsoft.com/office/drawing/2014/main" id="{2896BA0E-8B0C-29C4-4A7F-5F8DE06DC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7230" y="6515735"/>
            <a:ext cx="224260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</a:rPr>
              <a:t>© Ipsos | Giovani e cibo | 19 Novembre 2024 | Public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F660B6A6-5191-479E-92CD-A6B67F4D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42" y="1057976"/>
            <a:ext cx="4122057" cy="2226600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it-IT" sz="3600" b="0" dirty="0"/>
              <a:t>È </a:t>
            </a:r>
            <a:r>
              <a:rPr lang="it-IT" sz="4400" dirty="0"/>
              <a:t>IMPORTANTE</a:t>
            </a:r>
            <a:r>
              <a:rPr lang="it-IT" sz="3600" b="0" dirty="0"/>
              <a:t> che fin dalla </a:t>
            </a:r>
            <a:r>
              <a:rPr lang="it-IT" sz="4400" dirty="0"/>
              <a:t>scuola primaria </a:t>
            </a:r>
            <a:r>
              <a:rPr lang="it-IT" sz="3600" b="0" dirty="0"/>
              <a:t>siano organizzati percorsi di </a:t>
            </a:r>
            <a:r>
              <a:rPr lang="it-IT" sz="4400" dirty="0"/>
              <a:t>educazione alimentare</a:t>
            </a:r>
            <a:r>
              <a:rPr lang="it-IT" sz="3600" b="0" dirty="0"/>
              <a:t>…</a:t>
            </a:r>
          </a:p>
        </p:txBody>
      </p:sp>
      <p:sp>
        <p:nvSpPr>
          <p:cNvPr id="11" name="Violet Rectangle">
            <a:extLst>
              <a:ext uri="{FF2B5EF4-FFF2-40B4-BE49-F238E27FC236}">
                <a16:creationId xmlns:a16="http://schemas.microsoft.com/office/drawing/2014/main" id="{8DE03111-E609-F266-8A60-DE6E9AE22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V="1">
            <a:off x="6818166" y="1933718"/>
            <a:ext cx="4991365" cy="3797930"/>
          </a:xfrm>
          <a:prstGeom prst="snip1Rect">
            <a:avLst>
              <a:gd name="adj" fmla="val 137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2400" dirty="0" err="1">
              <a:solidFill>
                <a:schemeClr val="tx1"/>
              </a:solidFill>
            </a:endParaRPr>
          </a:p>
        </p:txBody>
      </p:sp>
      <p:graphicFrame>
        <p:nvGraphicFramePr>
          <p:cNvPr id="13" name="Chart 18">
            <a:extLst>
              <a:ext uri="{FF2B5EF4-FFF2-40B4-BE49-F238E27FC236}">
                <a16:creationId xmlns:a16="http://schemas.microsoft.com/office/drawing/2014/main" id="{B0971AF4-2994-457D-59BD-FA767D0A0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094574"/>
              </p:ext>
            </p:extLst>
          </p:nvPr>
        </p:nvGraphicFramePr>
        <p:xfrm>
          <a:off x="7102549" y="1936062"/>
          <a:ext cx="4394790" cy="319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Gruppo 13">
            <a:extLst>
              <a:ext uri="{FF2B5EF4-FFF2-40B4-BE49-F238E27FC236}">
                <a16:creationId xmlns:a16="http://schemas.microsoft.com/office/drawing/2014/main" id="{EA1483BE-03F0-67B9-CD12-BB4C8D5D42C5}"/>
              </a:ext>
            </a:extLst>
          </p:cNvPr>
          <p:cNvGrpSpPr/>
          <p:nvPr/>
        </p:nvGrpSpPr>
        <p:grpSpPr>
          <a:xfrm>
            <a:off x="7434247" y="5353273"/>
            <a:ext cx="1313813" cy="190052"/>
            <a:chOff x="7336174" y="5425890"/>
            <a:chExt cx="1313813" cy="190052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B203AB9C-E2B3-F25E-27C4-0E40E358F8ED}"/>
                </a:ext>
              </a:extLst>
            </p:cNvPr>
            <p:cNvSpPr/>
            <p:nvPr/>
          </p:nvSpPr>
          <p:spPr>
            <a:xfrm>
              <a:off x="7336174" y="5466703"/>
              <a:ext cx="129600" cy="12905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>
                <a:lnSpc>
                  <a:spcPct val="112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it-IT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D6A8CF1-2877-5B36-3B59-39AD754BA7E7}"/>
                </a:ext>
              </a:extLst>
            </p:cNvPr>
            <p:cNvSpPr txBox="1"/>
            <p:nvPr/>
          </p:nvSpPr>
          <p:spPr>
            <a:xfrm>
              <a:off x="7486649" y="5425890"/>
              <a:ext cx="1163338" cy="19005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it-IT" sz="1200" dirty="0">
                  <a:solidFill>
                    <a:schemeClr val="tx1"/>
                  </a:solidFill>
                </a:rPr>
                <a:t>Molto d’accordo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446841BA-9FEB-D969-5C88-46D87FFFCCB5}"/>
              </a:ext>
            </a:extLst>
          </p:cNvPr>
          <p:cNvGrpSpPr/>
          <p:nvPr/>
        </p:nvGrpSpPr>
        <p:grpSpPr>
          <a:xfrm>
            <a:off x="9276471" y="5353273"/>
            <a:ext cx="1076782" cy="190052"/>
            <a:chOff x="7336174" y="5425890"/>
            <a:chExt cx="1076782" cy="190052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5936A992-E89C-F051-A49D-735C83E7017D}"/>
                </a:ext>
              </a:extLst>
            </p:cNvPr>
            <p:cNvSpPr/>
            <p:nvPr/>
          </p:nvSpPr>
          <p:spPr>
            <a:xfrm>
              <a:off x="7336174" y="5466703"/>
              <a:ext cx="129600" cy="1290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>
                <a:lnSpc>
                  <a:spcPct val="112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it-IT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3F0E167-303F-F5B1-FC71-04875C9908E7}"/>
                </a:ext>
              </a:extLst>
            </p:cNvPr>
            <p:cNvSpPr txBox="1"/>
            <p:nvPr/>
          </p:nvSpPr>
          <p:spPr>
            <a:xfrm>
              <a:off x="7486649" y="5425890"/>
              <a:ext cx="926307" cy="19005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it-IT" sz="1200" dirty="0">
                  <a:solidFill>
                    <a:schemeClr val="tx1"/>
                  </a:solidFill>
                </a:rPr>
                <a:t>D’accordo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5E2EBD-C8EF-001C-5851-E81FDAF1D781}"/>
              </a:ext>
            </a:extLst>
          </p:cNvPr>
          <p:cNvSpPr txBox="1"/>
          <p:nvPr/>
        </p:nvSpPr>
        <p:spPr>
          <a:xfrm>
            <a:off x="7378455" y="4392135"/>
            <a:ext cx="17195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it-IT" sz="1600" dirty="0"/>
              <a:t>Nord Ovest 51%</a:t>
            </a:r>
          </a:p>
          <a:p>
            <a:pPr>
              <a:buSzPct val="100000"/>
            </a:pPr>
            <a:r>
              <a:rPr lang="it-IT" sz="1600" dirty="0"/>
              <a:t>Ceto Popolare 52%</a:t>
            </a:r>
          </a:p>
        </p:txBody>
      </p:sp>
    </p:spTree>
    <p:extLst>
      <p:ext uri="{BB962C8B-B14F-4D97-AF65-F5344CB8AC3E}">
        <p14:creationId xmlns:p14="http://schemas.microsoft.com/office/powerpoint/2010/main" val="125788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egnaposto immagine 22" descr="Immagine che contiene persona, vestiti, Viso umano, interno&#10;&#10;Descrizione generata automaticamente">
            <a:extLst>
              <a:ext uri="{FF2B5EF4-FFF2-40B4-BE49-F238E27FC236}">
                <a16:creationId xmlns:a16="http://schemas.microsoft.com/office/drawing/2014/main" id="{8FDB608B-E554-90E0-3ECB-F49E618823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Gradient">
            <a:extLst>
              <a:ext uri="{FF2B5EF4-FFF2-40B4-BE49-F238E27FC236}">
                <a16:creationId xmlns:a16="http://schemas.microsoft.com/office/drawing/2014/main" id="{8A92B079-7877-229F-9C1A-FCC9B2227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hidden">
          <a:xfrm flipV="1">
            <a:off x="-4433" y="0"/>
            <a:ext cx="12192000" cy="6858000"/>
          </a:xfrm>
          <a:prstGeom prst="snip1Rect">
            <a:avLst>
              <a:gd name="adj" fmla="val 40794"/>
            </a:avLst>
          </a:prstGeom>
          <a:gradFill flip="none" rotWithShape="0">
            <a:gsLst>
              <a:gs pos="0">
                <a:schemeClr val="tx1"/>
              </a:gs>
              <a:gs pos="40000">
                <a:schemeClr val="tx1">
                  <a:alpha val="25000"/>
                </a:schemeClr>
              </a:gs>
              <a:gs pos="8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DEA1629-E94E-443D-BBBE-1AF0FBDD2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613526" y="3278070"/>
            <a:ext cx="2582907" cy="2582906"/>
          </a:xfrm>
          <a:custGeom>
            <a:avLst/>
            <a:gdLst>
              <a:gd name="connsiteX0" fmla="*/ 1310277 w 2582907"/>
              <a:gd name="connsiteY0" fmla="*/ 0 h 2582906"/>
              <a:gd name="connsiteX1" fmla="*/ 2582907 w 2582907"/>
              <a:gd name="connsiteY1" fmla="*/ 0 h 2582906"/>
              <a:gd name="connsiteX2" fmla="*/ 0 w 2582907"/>
              <a:gd name="connsiteY2" fmla="*/ 2582906 h 2582906"/>
              <a:gd name="connsiteX3" fmla="*/ 0 w 2582907"/>
              <a:gd name="connsiteY3" fmla="*/ 1310276 h 2582906"/>
              <a:gd name="connsiteX4" fmla="*/ 1310277 w 2582907"/>
              <a:gd name="connsiteY4" fmla="*/ 0 h 258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2907" h="2582906">
                <a:moveTo>
                  <a:pt x="1310277" y="0"/>
                </a:moveTo>
                <a:lnTo>
                  <a:pt x="2582907" y="0"/>
                </a:lnTo>
                <a:lnTo>
                  <a:pt x="0" y="2582906"/>
                </a:lnTo>
                <a:lnTo>
                  <a:pt x="0" y="1310276"/>
                </a:lnTo>
                <a:lnTo>
                  <a:pt x="1310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" name="Classification">
            <a:extLst>
              <a:ext uri="{FF2B5EF4-FFF2-40B4-BE49-F238E27FC236}">
                <a16:creationId xmlns:a16="http://schemas.microsoft.com/office/drawing/2014/main" id="{C73865B3-F247-F19D-6A4B-C10C5D88B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497329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A4BAF-6709-3883-03F8-C8F9DF3A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11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8B188A5-6AC2-D9D2-2EBD-A2781D5D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350000"/>
            <a:ext cx="6797676" cy="715669"/>
          </a:xfrm>
        </p:spPr>
        <p:txBody>
          <a:bodyPr/>
          <a:lstStyle/>
          <a:p>
            <a:r>
              <a:rPr lang="it-IT" dirty="0"/>
              <a:t>Il rapporto con la cucina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F9A940D-DDC3-7865-C025-36373E0D2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pic>
        <p:nvPicPr>
          <p:cNvPr id="3" name="Immagine 2" descr="Immagine che contiene testo, logo, Carattere, biglietto da visita&#10;&#10;Descrizione generata automaticamente">
            <a:extLst>
              <a:ext uri="{FF2B5EF4-FFF2-40B4-BE49-F238E27FC236}">
                <a16:creationId xmlns:a16="http://schemas.microsoft.com/office/drawing/2014/main" id="{981EBFA3-C8A8-8D0A-2C73-EEB334B6E5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0" t="32815" r="15234" b="22148"/>
          <a:stretch/>
        </p:blipFill>
        <p:spPr>
          <a:xfrm>
            <a:off x="10429086" y="6170573"/>
            <a:ext cx="698476" cy="4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95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Immagine che contiene persona, vestiti, interno, Viso umano&#10;&#10;Descrizione generata automaticamente">
            <a:extLst>
              <a:ext uri="{FF2B5EF4-FFF2-40B4-BE49-F238E27FC236}">
                <a16:creationId xmlns:a16="http://schemas.microsoft.com/office/drawing/2014/main" id="{A8C813F3-B4D7-8367-2C3C-471F6892A5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10" name="Gradient">
            <a:extLst>
              <a:ext uri="{FF2B5EF4-FFF2-40B4-BE49-F238E27FC236}">
                <a16:creationId xmlns:a16="http://schemas.microsoft.com/office/drawing/2014/main" id="{0A3BE302-6DFE-DC00-A675-33FEFBF33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custGeom>
            <a:avLst/>
            <a:gdLst>
              <a:gd name="connsiteX0" fmla="*/ 0 w 11939337"/>
              <a:gd name="connsiteY0" fmla="*/ 0 h 6858000"/>
              <a:gd name="connsiteX1" fmla="*/ 11939337 w 11939337"/>
              <a:gd name="connsiteY1" fmla="*/ 0 h 6858000"/>
              <a:gd name="connsiteX2" fmla="*/ 5081337 w 11939337"/>
              <a:gd name="connsiteY2" fmla="*/ 6858000 h 6858000"/>
              <a:gd name="connsiteX3" fmla="*/ 0 w 11939337"/>
              <a:gd name="connsiteY3" fmla="*/ 6858000 h 6858000"/>
              <a:gd name="connsiteX0" fmla="*/ 0 w 11939337"/>
              <a:gd name="connsiteY0" fmla="*/ 0 h 6858000"/>
              <a:gd name="connsiteX1" fmla="*/ 11939337 w 11939337"/>
              <a:gd name="connsiteY1" fmla="*/ 0 h 6858000"/>
              <a:gd name="connsiteX2" fmla="*/ 5193268 w 11939337"/>
              <a:gd name="connsiteY2" fmla="*/ 6855619 h 6858000"/>
              <a:gd name="connsiteX3" fmla="*/ 0 w 11939337"/>
              <a:gd name="connsiteY3" fmla="*/ 6858000 h 6858000"/>
              <a:gd name="connsiteX4" fmla="*/ 0 w 1193933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9337" h="6858000">
                <a:moveTo>
                  <a:pt x="0" y="0"/>
                </a:moveTo>
                <a:lnTo>
                  <a:pt x="11939337" y="0"/>
                </a:lnTo>
                <a:lnTo>
                  <a:pt x="5193268" y="685561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75000"/>
                </a:schemeClr>
              </a:gs>
              <a:gs pos="38000">
                <a:schemeClr val="tx1">
                  <a:alpha val="24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lassification">
            <a:extLst>
              <a:ext uri="{FF2B5EF4-FFF2-40B4-BE49-F238E27FC236}">
                <a16:creationId xmlns:a16="http://schemas.microsoft.com/office/drawing/2014/main" id="{2896BA0E-8B0C-29C4-4A7F-5F8DE06DC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7230" y="6515735"/>
            <a:ext cx="224260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</a:rPr>
              <a:t>© Ipsos | Giovani e cibo | 19 Novembre 2024 | Public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Text Box">
            <a:extLst>
              <a:ext uri="{FF2B5EF4-FFF2-40B4-BE49-F238E27FC236}">
                <a16:creationId xmlns:a16="http://schemas.microsoft.com/office/drawing/2014/main" id="{6E40F9E5-6610-43A1-BC1D-775D508BCDF0}"/>
              </a:ext>
            </a:extLst>
          </p:cNvPr>
          <p:cNvSpPr/>
          <p:nvPr/>
        </p:nvSpPr>
        <p:spPr>
          <a:xfrm flipV="1">
            <a:off x="6942668" y="967560"/>
            <a:ext cx="4643898" cy="4511151"/>
          </a:xfrm>
          <a:prstGeom prst="snip1Rect">
            <a:avLst>
              <a:gd name="adj" fmla="val 147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F660B6A6-5191-479E-92CD-A6B67F4D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30" y="3250364"/>
            <a:ext cx="4122057" cy="22266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L’interesse per la </a:t>
            </a:r>
            <a:r>
              <a:rPr lang="it-IT" sz="4000" dirty="0">
                <a:solidFill>
                  <a:schemeClr val="bg1"/>
                </a:solidFill>
              </a:rPr>
              <a:t>CUCINA</a:t>
            </a:r>
            <a:r>
              <a:rPr lang="it-IT" dirty="0">
                <a:solidFill>
                  <a:schemeClr val="bg1"/>
                </a:solidFill>
              </a:rPr>
              <a:t> inizia</a:t>
            </a:r>
            <a:r>
              <a:rPr lang="it-IT" dirty="0"/>
              <a:t> nell’</a:t>
            </a:r>
            <a:r>
              <a:rPr lang="it-IT" sz="4000" dirty="0"/>
              <a:t>INFANZIA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8">
            <a:extLst>
              <a:ext uri="{FF2B5EF4-FFF2-40B4-BE49-F238E27FC236}">
                <a16:creationId xmlns:a16="http://schemas.microsoft.com/office/drawing/2014/main" id="{2AE0AC01-BA4E-3F65-7D6B-734DCEBED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340190"/>
              </p:ext>
            </p:extLst>
          </p:nvPr>
        </p:nvGraphicFramePr>
        <p:xfrm>
          <a:off x="7946454" y="1557433"/>
          <a:ext cx="3009413" cy="365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">
            <a:extLst>
              <a:ext uri="{FF2B5EF4-FFF2-40B4-BE49-F238E27FC236}">
                <a16:creationId xmlns:a16="http://schemas.microsoft.com/office/drawing/2014/main" id="{8A35A46E-3B2C-3131-B5A8-5C7C5FBB920E}"/>
              </a:ext>
            </a:extLst>
          </p:cNvPr>
          <p:cNvSpPr txBox="1">
            <a:spLocks/>
          </p:cNvSpPr>
          <p:nvPr/>
        </p:nvSpPr>
        <p:spPr>
          <a:xfrm>
            <a:off x="7231267" y="1082106"/>
            <a:ext cx="3981563" cy="36078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chemeClr val="tx1"/>
                </a:solidFill>
              </a:rPr>
              <a:t>Da piccolo cucinare…</a:t>
            </a: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6BE6A9EB-41D8-CA86-DCB0-227EBC35B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636940"/>
              </p:ext>
            </p:extLst>
          </p:nvPr>
        </p:nvGraphicFramePr>
        <p:xfrm>
          <a:off x="6911329" y="1645920"/>
          <a:ext cx="2209313" cy="3404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313">
                  <a:extLst>
                    <a:ext uri="{9D8B030D-6E8A-4147-A177-3AD203B41FA5}">
                      <a16:colId xmlns:a16="http://schemas.microsoft.com/office/drawing/2014/main" val="2108238325"/>
                    </a:ext>
                  </a:extLst>
                </a:gridCol>
              </a:tblGrid>
              <a:tr h="113484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...mi </a:t>
                      </a:r>
                      <a:r>
                        <a:rPr lang="it-IT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incuriosiva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it-IT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piaceva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5047812"/>
                  </a:ext>
                </a:extLst>
              </a:tr>
              <a:tr h="113484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mi era </a:t>
                      </a:r>
                      <a:r>
                        <a:rPr lang="it-IT" sz="1800" b="1" i="0" u="none" strike="noStrike" kern="12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indifferente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2356920"/>
                  </a:ext>
                </a:extLst>
              </a:tr>
              <a:tr h="113484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</a:t>
                      </a:r>
                      <a:r>
                        <a:rPr lang="it-IT" sz="1800" b="1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 </a:t>
                      </a:r>
                      <a:r>
                        <a:rPr lang="it-IT" sz="1800" b="1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interessava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affatto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773210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D02E170A-E1FE-D79D-D451-6667A298E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904345"/>
              </p:ext>
            </p:extLst>
          </p:nvPr>
        </p:nvGraphicFramePr>
        <p:xfrm>
          <a:off x="10176903" y="3235837"/>
          <a:ext cx="1325051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5051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Mezzogiorno 31%</a:t>
                      </a:r>
                    </a:p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Ceto Popolare 38%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01BA4739-D9EF-2C7C-5317-2A157E1E0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70744"/>
              </p:ext>
            </p:extLst>
          </p:nvPr>
        </p:nvGraphicFramePr>
        <p:xfrm>
          <a:off x="10626619" y="2128195"/>
          <a:ext cx="1166034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034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Under 25  66%</a:t>
                      </a:r>
                    </a:p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Ceto Medio 66%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01C973D2-0358-9883-2DA6-0280B4ED4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939027"/>
              </p:ext>
            </p:extLst>
          </p:nvPr>
        </p:nvGraphicFramePr>
        <p:xfrm>
          <a:off x="9914339" y="4426538"/>
          <a:ext cx="1325051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5051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Ceto Popolare 23%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75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immagine 15" descr="Immagine che contiene persona, vestiti, interno, elettrodomestico da cucina&#10;&#10;Descrizione generata automaticamente">
            <a:extLst>
              <a:ext uri="{FF2B5EF4-FFF2-40B4-BE49-F238E27FC236}">
                <a16:creationId xmlns:a16="http://schemas.microsoft.com/office/drawing/2014/main" id="{688D4193-ABD5-6265-79C3-F73BD0C359D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Gradient">
            <a:extLst>
              <a:ext uri="{FF2B5EF4-FFF2-40B4-BE49-F238E27FC236}">
                <a16:creationId xmlns:a16="http://schemas.microsoft.com/office/drawing/2014/main" id="{90AEBED9-EFC7-FCCA-64F2-05C591764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3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5000"/>
                </a:schemeClr>
              </a:gs>
              <a:gs pos="47000">
                <a:schemeClr val="tx1">
                  <a:alpha val="24000"/>
                </a:schemeClr>
              </a:gs>
              <a:gs pos="100000">
                <a:schemeClr val="tx1">
                  <a:alpha val="18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DEEC6-2A56-5EF1-70D2-9E6956100493}"/>
              </a:ext>
            </a:extLst>
          </p:cNvPr>
          <p:cNvSpPr txBox="1"/>
          <p:nvPr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13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4" name="Classification">
            <a:extLst>
              <a:ext uri="{FF2B5EF4-FFF2-40B4-BE49-F238E27FC236}">
                <a16:creationId xmlns:a16="http://schemas.microsoft.com/office/drawing/2014/main" id="{7AD11D14-4CEF-7A09-E770-C2FCF2BBE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B0F42F1-A6BD-1E27-35E1-6C17BC97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pic>
        <p:nvPicPr>
          <p:cNvPr id="12" name="Immagine 11" descr="Immagine che contiene testo, logo, Carattere, biglietto da visita&#10;&#10;Descrizione generata automaticamente">
            <a:extLst>
              <a:ext uri="{FF2B5EF4-FFF2-40B4-BE49-F238E27FC236}">
                <a16:creationId xmlns:a16="http://schemas.microsoft.com/office/drawing/2014/main" id="{389DED26-50FD-5B32-5E5E-8A6379D53C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0" t="32815" r="15234" b="22148"/>
          <a:stretch/>
        </p:blipFill>
        <p:spPr>
          <a:xfrm>
            <a:off x="10429086" y="6170573"/>
            <a:ext cx="698476" cy="449866"/>
          </a:xfrm>
          <a:prstGeom prst="rect">
            <a:avLst/>
          </a:prstGeom>
        </p:spPr>
      </p:pic>
      <p:sp>
        <p:nvSpPr>
          <p:cNvPr id="21" name="Title">
            <a:extLst>
              <a:ext uri="{FF2B5EF4-FFF2-40B4-BE49-F238E27FC236}">
                <a16:creationId xmlns:a16="http://schemas.microsoft.com/office/drawing/2014/main" id="{D6F46926-AA95-0936-A41F-55CB95667D1F}"/>
              </a:ext>
            </a:extLst>
          </p:cNvPr>
          <p:cNvSpPr txBox="1">
            <a:spLocks/>
          </p:cNvSpPr>
          <p:nvPr/>
        </p:nvSpPr>
        <p:spPr>
          <a:xfrm>
            <a:off x="440938" y="3178594"/>
            <a:ext cx="4938317" cy="69565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… e </a:t>
            </a:r>
            <a:r>
              <a:rPr lang="it-IT" sz="5400" dirty="0"/>
              <a:t>PROSEGUE</a:t>
            </a:r>
            <a:r>
              <a:rPr lang="it-IT" sz="4400" dirty="0"/>
              <a:t> nel tempo</a:t>
            </a:r>
          </a:p>
        </p:txBody>
      </p:sp>
      <p:sp>
        <p:nvSpPr>
          <p:cNvPr id="23" name="Violet Rectangle">
            <a:extLst>
              <a:ext uri="{FF2B5EF4-FFF2-40B4-BE49-F238E27FC236}">
                <a16:creationId xmlns:a16="http://schemas.microsoft.com/office/drawing/2014/main" id="{1DF7D6D6-0D5A-8308-5AB1-635110E57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V="1">
            <a:off x="6653463" y="-26138"/>
            <a:ext cx="5115229" cy="5820229"/>
          </a:xfrm>
          <a:prstGeom prst="snip1Rect">
            <a:avLst>
              <a:gd name="adj" fmla="val 137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2400" dirty="0" err="1">
              <a:solidFill>
                <a:schemeClr val="tx1"/>
              </a:solidFill>
            </a:endParaRPr>
          </a:p>
        </p:txBody>
      </p:sp>
      <p:graphicFrame>
        <p:nvGraphicFramePr>
          <p:cNvPr id="26" name="Chart 18">
            <a:extLst>
              <a:ext uri="{FF2B5EF4-FFF2-40B4-BE49-F238E27FC236}">
                <a16:creationId xmlns:a16="http://schemas.microsoft.com/office/drawing/2014/main" id="{7CF7F247-8EDB-54CF-BE39-FD1E0740F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560078"/>
              </p:ext>
            </p:extLst>
          </p:nvPr>
        </p:nvGraphicFramePr>
        <p:xfrm>
          <a:off x="8542415" y="421105"/>
          <a:ext cx="2313055" cy="512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Country Names">
            <a:extLst>
              <a:ext uri="{FF2B5EF4-FFF2-40B4-BE49-F238E27FC236}">
                <a16:creationId xmlns:a16="http://schemas.microsoft.com/office/drawing/2014/main" id="{A8B5FD4F-47AA-F716-F634-894A4D5CC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75040"/>
              </p:ext>
            </p:extLst>
          </p:nvPr>
        </p:nvGraphicFramePr>
        <p:xfrm>
          <a:off x="6280482" y="831899"/>
          <a:ext cx="2169940" cy="43537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69940">
                  <a:extLst>
                    <a:ext uri="{9D8B030D-6E8A-4147-A177-3AD203B41FA5}">
                      <a16:colId xmlns:a16="http://schemas.microsoft.com/office/drawing/2014/main" val="1722477079"/>
                    </a:ext>
                  </a:extLst>
                </a:gridCol>
              </a:tblGrid>
              <a:tr h="144826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Regolarmente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820669"/>
                  </a:ext>
                </a:extLst>
              </a:tr>
              <a:tr h="145339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Occasionalmente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570579"/>
                  </a:ext>
                </a:extLst>
              </a:tr>
              <a:tr h="145204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Raramente o mai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703981"/>
                  </a:ext>
                </a:extLst>
              </a:tr>
            </a:tbl>
          </a:graphicData>
        </a:graphic>
      </p:graphicFrame>
      <p:sp>
        <p:nvSpPr>
          <p:cNvPr id="28" name="Title">
            <a:extLst>
              <a:ext uri="{FF2B5EF4-FFF2-40B4-BE49-F238E27FC236}">
                <a16:creationId xmlns:a16="http://schemas.microsoft.com/office/drawing/2014/main" id="{11E183CE-62F3-4024-9FF5-63F920DDEE3F}"/>
              </a:ext>
            </a:extLst>
          </p:cNvPr>
          <p:cNvSpPr txBox="1">
            <a:spLocks/>
          </p:cNvSpPr>
          <p:nvPr/>
        </p:nvSpPr>
        <p:spPr>
          <a:xfrm>
            <a:off x="7194884" y="127866"/>
            <a:ext cx="4573808" cy="44498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chemeClr val="tx1"/>
                </a:solidFill>
              </a:rPr>
              <a:t>Cucino…</a:t>
            </a:r>
          </a:p>
        </p:txBody>
      </p:sp>
      <p:pic>
        <p:nvPicPr>
          <p:cNvPr id="29" name="Elemento grafico 28" descr="Femmina contorno">
            <a:extLst>
              <a:ext uri="{FF2B5EF4-FFF2-40B4-BE49-F238E27FC236}">
                <a16:creationId xmlns:a16="http://schemas.microsoft.com/office/drawing/2014/main" id="{BFE6E5C2-BD09-C3D2-B386-B0371BBC12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628555" y="1063909"/>
            <a:ext cx="158378" cy="158378"/>
          </a:xfrm>
          <a:prstGeom prst="rect">
            <a:avLst/>
          </a:prstGeom>
        </p:spPr>
      </p:pic>
      <p:graphicFrame>
        <p:nvGraphicFramePr>
          <p:cNvPr id="30" name="Tabella 29">
            <a:extLst>
              <a:ext uri="{FF2B5EF4-FFF2-40B4-BE49-F238E27FC236}">
                <a16:creationId xmlns:a16="http://schemas.microsoft.com/office/drawing/2014/main" id="{CC7EB18C-B390-5780-9470-565BCADDF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85262"/>
              </p:ext>
            </p:extLst>
          </p:nvPr>
        </p:nvGraphicFramePr>
        <p:xfrm>
          <a:off x="10641648" y="1063909"/>
          <a:ext cx="1051406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060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  <a:gridCol w="857346">
                  <a:extLst>
                    <a:ext uri="{9D8B030D-6E8A-4147-A177-3AD203B41FA5}">
                      <a16:colId xmlns:a16="http://schemas.microsoft.com/office/drawing/2014/main" val="1949218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821025"/>
                  </a:ext>
                </a:extLst>
              </a:tr>
              <a:tr h="41278">
                <a:tc gridSpan="2"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25-34 anni 60%</a:t>
                      </a:r>
                    </a:p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Nord Ovest 58%</a:t>
                      </a:r>
                    </a:p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Ceto Popolare 60%</a:t>
                      </a:r>
                    </a:p>
                    <a:p>
                      <a:r>
                        <a:rPr lang="it-IT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 figli 63%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04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ellow Triangle">
            <a:extLst>
              <a:ext uri="{FF2B5EF4-FFF2-40B4-BE49-F238E27FC236}">
                <a16:creationId xmlns:a16="http://schemas.microsoft.com/office/drawing/2014/main" id="{618BDF3D-9748-4766-9771-20818959E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7366000" y="2032000"/>
            <a:ext cx="4826000" cy="4826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2400" dirty="0" err="1">
              <a:solidFill>
                <a:schemeClr val="tx1"/>
              </a:solidFill>
            </a:endParaRPr>
          </a:p>
        </p:txBody>
      </p:sp>
      <p:sp>
        <p:nvSpPr>
          <p:cNvPr id="5" name="Text Box">
            <a:extLst>
              <a:ext uri="{FF2B5EF4-FFF2-40B4-BE49-F238E27FC236}">
                <a16:creationId xmlns:a16="http://schemas.microsoft.com/office/drawing/2014/main" id="{7C2E6333-03AA-4088-B6FF-0C894BD5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44" y="394875"/>
            <a:ext cx="7632371" cy="775597"/>
          </a:xfrm>
        </p:spPr>
        <p:txBody>
          <a:bodyPr/>
          <a:lstStyle/>
          <a:p>
            <a:r>
              <a:rPr lang="it-IT" sz="4000" dirty="0"/>
              <a:t>Cucinare è AMORE, CREATIVITÀ e BENESSERE INTERIORE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DFD8551-84D2-77D4-BF49-100710A46144}"/>
              </a:ext>
            </a:extLst>
          </p:cNvPr>
          <p:cNvSpPr/>
          <p:nvPr/>
        </p:nvSpPr>
        <p:spPr>
          <a:xfrm rot="8100000">
            <a:off x="7571129" y="463759"/>
            <a:ext cx="3439647" cy="881778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91D876-0882-4769-94DA-869E4473AA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787" y="1296633"/>
            <a:ext cx="8342052" cy="556136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68F97DB-D744-58CD-49A4-A21881DF4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graphicFrame>
        <p:nvGraphicFramePr>
          <p:cNvPr id="6" name="Chart 18">
            <a:extLst>
              <a:ext uri="{FF2B5EF4-FFF2-40B4-BE49-F238E27FC236}">
                <a16:creationId xmlns:a16="http://schemas.microsoft.com/office/drawing/2014/main" id="{DDE639C2-5FDA-907B-21A9-91BC3C9E5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796775"/>
              </p:ext>
            </p:extLst>
          </p:nvPr>
        </p:nvGraphicFramePr>
        <p:xfrm>
          <a:off x="4473587" y="1832488"/>
          <a:ext cx="3292400" cy="465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ountry Names">
            <a:extLst>
              <a:ext uri="{FF2B5EF4-FFF2-40B4-BE49-F238E27FC236}">
                <a16:creationId xmlns:a16="http://schemas.microsoft.com/office/drawing/2014/main" id="{33DA77EC-B6F0-644D-3D43-92EEC157A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860982"/>
              </p:ext>
            </p:extLst>
          </p:nvPr>
        </p:nvGraphicFramePr>
        <p:xfrm>
          <a:off x="581736" y="2032000"/>
          <a:ext cx="3941994" cy="425184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941994">
                  <a:extLst>
                    <a:ext uri="{9D8B030D-6E8A-4147-A177-3AD203B41FA5}">
                      <a16:colId xmlns:a16="http://schemas.microsoft.com/office/drawing/2014/main" val="1722477079"/>
                    </a:ext>
                  </a:extLst>
                </a:gridCol>
              </a:tblGrid>
              <a:tr h="54331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modo per PRENDERMI CURA di me e degli altri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820669"/>
                  </a:ext>
                </a:extLst>
              </a:tr>
              <a:tr h="54524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modo per esprimere la mia CREATIVITÀ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570579"/>
                  </a:ext>
                </a:extLst>
              </a:tr>
              <a:tr h="54473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Un'attività RILASSANTE e TERAPEUTICA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703981"/>
                  </a:ext>
                </a:extLst>
              </a:tr>
              <a:tr h="52920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dovere o un obbligo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799508"/>
                  </a:ext>
                </a:extLst>
              </a:tr>
              <a:tr h="52798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Un'occasione di condivisione e convivialità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542657"/>
                  </a:ext>
                </a:extLst>
              </a:tr>
              <a:tr h="52045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legame con la mia tradizione e cultura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222242"/>
                  </a:ext>
                </a:extLst>
              </a:tr>
              <a:tr h="52045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fonte di stress e ansia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207127"/>
                  </a:ext>
                </a:extLst>
              </a:tr>
              <a:tr h="52045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Uno spreco di tempo e risorse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588461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9A584AF3-7287-A56B-3AC4-5223E5B98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56247"/>
              </p:ext>
            </p:extLst>
          </p:nvPr>
        </p:nvGraphicFramePr>
        <p:xfrm>
          <a:off x="7180081" y="2169504"/>
          <a:ext cx="1166034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034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Sud 53%</a:t>
                      </a:r>
                    </a:p>
                    <a:p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Ceto Popolare 50%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5E52B4F1-B65B-590A-9581-5775C61F7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91004"/>
              </p:ext>
            </p:extLst>
          </p:nvPr>
        </p:nvGraphicFramePr>
        <p:xfrm>
          <a:off x="6483848" y="3345537"/>
          <a:ext cx="1166034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034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Nord Est 37%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pic>
        <p:nvPicPr>
          <p:cNvPr id="15" name="Elemento grafico 14" descr="Maschio contorno">
            <a:extLst>
              <a:ext uri="{FF2B5EF4-FFF2-40B4-BE49-F238E27FC236}">
                <a16:creationId xmlns:a16="http://schemas.microsoft.com/office/drawing/2014/main" id="{5366E96F-A212-53E3-6D3E-0C56F689C7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flipH="1">
            <a:off x="6317875" y="3683719"/>
            <a:ext cx="158378" cy="158378"/>
          </a:xfrm>
          <a:prstGeom prst="rect">
            <a:avLst/>
          </a:prstGeom>
        </p:spPr>
      </p:pic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481F0A8C-5100-1DF6-8868-503F4F595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834212"/>
              </p:ext>
            </p:extLst>
          </p:nvPr>
        </p:nvGraphicFramePr>
        <p:xfrm>
          <a:off x="6330968" y="3683719"/>
          <a:ext cx="123213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417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  <a:gridCol w="1004713">
                  <a:extLst>
                    <a:ext uri="{9D8B030D-6E8A-4147-A177-3AD203B41FA5}">
                      <a16:colId xmlns:a16="http://schemas.microsoft.com/office/drawing/2014/main" val="1949218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33%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821025"/>
                  </a:ext>
                </a:extLst>
              </a:tr>
              <a:tr h="41278">
                <a:tc gridSpan="2"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Centro 32%</a:t>
                      </a:r>
                    </a:p>
                    <a:p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Ceto Popolare 35%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C6BECF29-BCCD-0923-C972-9A1DF5433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22630"/>
              </p:ext>
            </p:extLst>
          </p:nvPr>
        </p:nvGraphicFramePr>
        <p:xfrm>
          <a:off x="6191778" y="4826143"/>
          <a:ext cx="1166034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034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Ceto Popolare 30%</a:t>
                      </a:r>
                    </a:p>
                    <a:p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Ha figli 28%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2F73AFF4-60BF-BCBA-2C2C-6681CD66F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51698"/>
              </p:ext>
            </p:extLst>
          </p:nvPr>
        </p:nvGraphicFramePr>
        <p:xfrm>
          <a:off x="5398031" y="5419532"/>
          <a:ext cx="1166034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034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Ceto Popolare 17%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pic>
        <p:nvPicPr>
          <p:cNvPr id="3" name="Immagine 2" descr="Immagine che contiene testo, logo, Carattere, biglietto da visita&#10;&#10;Descrizione generata automaticamente">
            <a:extLst>
              <a:ext uri="{FF2B5EF4-FFF2-40B4-BE49-F238E27FC236}">
                <a16:creationId xmlns:a16="http://schemas.microsoft.com/office/drawing/2014/main" id="{D5C1AAEC-8051-32B5-E580-6D764631014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0" t="32815" r="15234" b="22148"/>
          <a:stretch/>
        </p:blipFill>
        <p:spPr>
          <a:xfrm>
            <a:off x="10429086" y="6170573"/>
            <a:ext cx="698476" cy="4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5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Immagine che contiene frutto, bottiglia, interno, computer&#10;&#10;Descrizione generata automaticamente">
            <a:extLst>
              <a:ext uri="{FF2B5EF4-FFF2-40B4-BE49-F238E27FC236}">
                <a16:creationId xmlns:a16="http://schemas.microsoft.com/office/drawing/2014/main" id="{AD1FB925-FD47-5591-7272-8741919C91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72BE5BE-264D-D808-A889-13468941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3520338" cy="715669"/>
          </a:xfrm>
        </p:spPr>
        <p:txBody>
          <a:bodyPr/>
          <a:lstStyle/>
          <a:p>
            <a:r>
              <a:rPr lang="it-IT" sz="5400" dirty="0"/>
              <a:t>ONLINE si trovano tutte le RICETTE</a:t>
            </a:r>
          </a:p>
        </p:txBody>
      </p:sp>
      <p:sp>
        <p:nvSpPr>
          <p:cNvPr id="10" name="Text Box">
            <a:extLst>
              <a:ext uri="{FF2B5EF4-FFF2-40B4-BE49-F238E27FC236}">
                <a16:creationId xmlns:a16="http://schemas.microsoft.com/office/drawing/2014/main" id="{BF341DB9-9FB7-AD68-97DC-F2B7D9DE8A95}"/>
              </a:ext>
            </a:extLst>
          </p:cNvPr>
          <p:cNvSpPr txBox="1">
            <a:spLocks/>
          </p:cNvSpPr>
          <p:nvPr/>
        </p:nvSpPr>
        <p:spPr>
          <a:xfrm>
            <a:off x="4755444" y="134040"/>
            <a:ext cx="7632371" cy="7755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000" dirty="0">
                <a:solidFill>
                  <a:schemeClr val="bg1"/>
                </a:solidFill>
              </a:rPr>
              <a:t>Utilizzo internet per cercare ricette…</a:t>
            </a:r>
          </a:p>
        </p:txBody>
      </p:sp>
      <p:graphicFrame>
        <p:nvGraphicFramePr>
          <p:cNvPr id="11" name="Chart 18">
            <a:extLst>
              <a:ext uri="{FF2B5EF4-FFF2-40B4-BE49-F238E27FC236}">
                <a16:creationId xmlns:a16="http://schemas.microsoft.com/office/drawing/2014/main" id="{A69E1752-B596-2F95-DD0C-AA0D0EB2D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861147"/>
              </p:ext>
            </p:extLst>
          </p:nvPr>
        </p:nvGraphicFramePr>
        <p:xfrm>
          <a:off x="7375358" y="1297677"/>
          <a:ext cx="3513221" cy="4502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ountry Names">
            <a:extLst>
              <a:ext uri="{FF2B5EF4-FFF2-40B4-BE49-F238E27FC236}">
                <a16:creationId xmlns:a16="http://schemas.microsoft.com/office/drawing/2014/main" id="{0BA17ADA-FBA9-0BE4-C307-7C3A38964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61675"/>
              </p:ext>
            </p:extLst>
          </p:nvPr>
        </p:nvGraphicFramePr>
        <p:xfrm>
          <a:off x="4755443" y="1614729"/>
          <a:ext cx="2367251" cy="382488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67251">
                  <a:extLst>
                    <a:ext uri="{9D8B030D-6E8A-4147-A177-3AD203B41FA5}">
                      <a16:colId xmlns:a16="http://schemas.microsoft.com/office/drawing/2014/main" val="1722477079"/>
                    </a:ext>
                  </a:extLst>
                </a:gridCol>
              </a:tblGrid>
              <a:tr h="127235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Spesso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820669"/>
                  </a:ext>
                </a:extLst>
              </a:tr>
              <a:tr h="127685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Qualche volta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570579"/>
                  </a:ext>
                </a:extLst>
              </a:tr>
              <a:tr h="127567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Raramente o mai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703981"/>
                  </a:ext>
                </a:extLst>
              </a:tr>
            </a:tbl>
          </a:graphicData>
        </a:graphic>
      </p:graphicFrame>
      <p:pic>
        <p:nvPicPr>
          <p:cNvPr id="14" name="Elemento grafico 13" descr="Femmina contorno">
            <a:extLst>
              <a:ext uri="{FF2B5EF4-FFF2-40B4-BE49-F238E27FC236}">
                <a16:creationId xmlns:a16="http://schemas.microsoft.com/office/drawing/2014/main" id="{DDD53A6F-3275-D118-80FD-00A432EBA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475091" y="1911801"/>
            <a:ext cx="202174" cy="177616"/>
          </a:xfrm>
          <a:prstGeom prst="rect">
            <a:avLst/>
          </a:prstGeom>
        </p:spPr>
      </p:pic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023444BC-136B-161C-CDE0-77D6B6ED7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17350"/>
              </p:ext>
            </p:extLst>
          </p:nvPr>
        </p:nvGraphicFramePr>
        <p:xfrm>
          <a:off x="9510081" y="1911801"/>
          <a:ext cx="1311365" cy="687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041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  <a:gridCol w="1069324">
                  <a:extLst>
                    <a:ext uri="{9D8B030D-6E8A-4147-A177-3AD203B41FA5}">
                      <a16:colId xmlns:a16="http://schemas.microsoft.com/office/drawing/2014/main" val="1949218683"/>
                    </a:ext>
                  </a:extLst>
                </a:gridCol>
              </a:tblGrid>
              <a:tr h="133888"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38%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821025"/>
                  </a:ext>
                </a:extLst>
              </a:tr>
              <a:tr h="535554">
                <a:tc gridSpan="2"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18-24 anni 36%</a:t>
                      </a:r>
                    </a:p>
                    <a:p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Ceto Popolare 43%</a:t>
                      </a:r>
                    </a:p>
                    <a:p>
                      <a:r>
                        <a:rPr lang="it-IT" sz="1000" b="0" dirty="0">
                          <a:solidFill>
                            <a:schemeClr val="bg1"/>
                          </a:solidFill>
                        </a:rPr>
                        <a:t>Ha figli 36%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66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Immagine che contiene persona, vestiti, stoviglie, interno&#10;&#10;Descrizione generata automaticamente">
            <a:extLst>
              <a:ext uri="{FF2B5EF4-FFF2-40B4-BE49-F238E27FC236}">
                <a16:creationId xmlns:a16="http://schemas.microsoft.com/office/drawing/2014/main" id="{4B0731E7-411F-1B19-0672-9F24FB3911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Gradient">
            <a:extLst>
              <a:ext uri="{FF2B5EF4-FFF2-40B4-BE49-F238E27FC236}">
                <a16:creationId xmlns:a16="http://schemas.microsoft.com/office/drawing/2014/main" id="{8A92B079-7877-229F-9C1A-FCC9B2227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hidden">
          <a:xfrm flipV="1">
            <a:off x="0" y="0"/>
            <a:ext cx="12192000" cy="6858000"/>
          </a:xfrm>
          <a:prstGeom prst="snip1Rect">
            <a:avLst>
              <a:gd name="adj" fmla="val 40794"/>
            </a:avLst>
          </a:prstGeom>
          <a:gradFill flip="none" rotWithShape="0">
            <a:gsLst>
              <a:gs pos="0">
                <a:schemeClr val="tx1"/>
              </a:gs>
              <a:gs pos="40000">
                <a:schemeClr val="tx1">
                  <a:alpha val="25000"/>
                </a:schemeClr>
              </a:gs>
              <a:gs pos="8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DEA1629-E94E-443D-BBBE-1AF0FBDD2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613526" y="3278070"/>
            <a:ext cx="2582907" cy="2582906"/>
          </a:xfrm>
          <a:custGeom>
            <a:avLst/>
            <a:gdLst>
              <a:gd name="connsiteX0" fmla="*/ 1310277 w 2582907"/>
              <a:gd name="connsiteY0" fmla="*/ 0 h 2582906"/>
              <a:gd name="connsiteX1" fmla="*/ 2582907 w 2582907"/>
              <a:gd name="connsiteY1" fmla="*/ 0 h 2582906"/>
              <a:gd name="connsiteX2" fmla="*/ 0 w 2582907"/>
              <a:gd name="connsiteY2" fmla="*/ 2582906 h 2582906"/>
              <a:gd name="connsiteX3" fmla="*/ 0 w 2582907"/>
              <a:gd name="connsiteY3" fmla="*/ 1310276 h 2582906"/>
              <a:gd name="connsiteX4" fmla="*/ 1310277 w 2582907"/>
              <a:gd name="connsiteY4" fmla="*/ 0 h 258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2907" h="2582906">
                <a:moveTo>
                  <a:pt x="1310277" y="0"/>
                </a:moveTo>
                <a:lnTo>
                  <a:pt x="2582907" y="0"/>
                </a:lnTo>
                <a:lnTo>
                  <a:pt x="0" y="2582906"/>
                </a:lnTo>
                <a:lnTo>
                  <a:pt x="0" y="1310276"/>
                </a:lnTo>
                <a:lnTo>
                  <a:pt x="1310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" name="Classification">
            <a:extLst>
              <a:ext uri="{FF2B5EF4-FFF2-40B4-BE49-F238E27FC236}">
                <a16:creationId xmlns:a16="http://schemas.microsoft.com/office/drawing/2014/main" id="{C73865B3-F247-F19D-6A4B-C10C5D88B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497329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A4BAF-6709-3883-03F8-C8F9DF3A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16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8B188A5-6AC2-D9D2-2EBD-A2781D5D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350000"/>
            <a:ext cx="6797676" cy="715669"/>
          </a:xfrm>
        </p:spPr>
        <p:txBody>
          <a:bodyPr/>
          <a:lstStyle/>
          <a:p>
            <a:r>
              <a:rPr lang="it-IT" dirty="0"/>
              <a:t>EATING OUT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F9A940D-DDC3-7865-C025-36373E0D2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pic>
        <p:nvPicPr>
          <p:cNvPr id="3" name="Immagine 2" descr="Immagine che contiene testo, logo, Carattere, biglietto da visita&#10;&#10;Descrizione generata automaticamente">
            <a:extLst>
              <a:ext uri="{FF2B5EF4-FFF2-40B4-BE49-F238E27FC236}">
                <a16:creationId xmlns:a16="http://schemas.microsoft.com/office/drawing/2014/main" id="{C42714E1-6912-CAA0-FF3F-888C892431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0" t="32815" r="15234" b="22148"/>
          <a:stretch/>
        </p:blipFill>
        <p:spPr>
          <a:xfrm>
            <a:off x="10429086" y="6170573"/>
            <a:ext cx="698476" cy="4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73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immagine 12" descr="Immagine che contiene persona, vestiti, Viso umano, cibo&#10;&#10;Descrizione generata automaticamente">
            <a:extLst>
              <a:ext uri="{FF2B5EF4-FFF2-40B4-BE49-F238E27FC236}">
                <a16:creationId xmlns:a16="http://schemas.microsoft.com/office/drawing/2014/main" id="{DEAD0E78-CF57-04B4-3A98-716BACDFA3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7" b="7667"/>
          <a:stretch>
            <a:fillRect/>
          </a:stretch>
        </p:blipFill>
        <p:spPr/>
      </p:pic>
      <p:sp>
        <p:nvSpPr>
          <p:cNvPr id="8" name="Gradient">
            <a:extLst>
              <a:ext uri="{FF2B5EF4-FFF2-40B4-BE49-F238E27FC236}">
                <a16:creationId xmlns:a16="http://schemas.microsoft.com/office/drawing/2014/main" id="{E70BE3BE-05F0-3A50-6DD2-600776CC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3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5000"/>
                </a:schemeClr>
              </a:gs>
              <a:gs pos="38000">
                <a:schemeClr val="tx1">
                  <a:alpha val="24000"/>
                </a:schemeClr>
              </a:gs>
              <a:gs pos="100000">
                <a:schemeClr val="tx1">
                  <a:alpha val="18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14" name="Violet Rectangle">
            <a:extLst>
              <a:ext uri="{FF2B5EF4-FFF2-40B4-BE49-F238E27FC236}">
                <a16:creationId xmlns:a16="http://schemas.microsoft.com/office/drawing/2014/main" id="{C6D28A09-7705-414F-83A0-C6A88960B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V="1">
            <a:off x="5954233" y="-3"/>
            <a:ext cx="5713532" cy="5911704"/>
          </a:xfrm>
          <a:prstGeom prst="snip1Rect">
            <a:avLst>
              <a:gd name="adj" fmla="val 137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D1F4D-8B7A-7A68-88C8-F92B74F47BC8}"/>
              </a:ext>
            </a:extLst>
          </p:cNvPr>
          <p:cNvSpPr txBox="1"/>
          <p:nvPr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fld id="{42C674B8-9BBC-4FFF-A23E-570BB0655C4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4" name="Classification">
            <a:extLst>
              <a:ext uri="{FF2B5EF4-FFF2-40B4-BE49-F238E27FC236}">
                <a16:creationId xmlns:a16="http://schemas.microsoft.com/office/drawing/2014/main" id="{758E2CA2-58E8-00E6-A110-8995EC0FA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© Ipsos | Giovani e cibo | 19 Novembre 2024 | Public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4F0B4DC-378B-E6F5-6E75-B0E085F0B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8D8C8B5E-8E79-C10D-E8AD-661C3FF2272D}"/>
              </a:ext>
            </a:extLst>
          </p:cNvPr>
          <p:cNvSpPr txBox="1">
            <a:spLocks/>
          </p:cNvSpPr>
          <p:nvPr/>
        </p:nvSpPr>
        <p:spPr>
          <a:xfrm>
            <a:off x="524234" y="820405"/>
            <a:ext cx="4938317" cy="69565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Mangiare fuori: un modo per 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Barlow" panose="020F0502020204030204" pitchFamily="34" charset="0"/>
                <a:cs typeface="+mj-cs"/>
              </a:rPr>
              <a:t>USCIRE DALLA ROUTINE mangiando qualcosa di DIVERSO dal solito o PREMIARSI con qualcosa che piace particolarmente in compagnia dei propri AMICI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j-ea"/>
              <a:cs typeface="+mj-cs"/>
            </a:endParaRPr>
          </a:p>
        </p:txBody>
      </p:sp>
      <p:graphicFrame>
        <p:nvGraphicFramePr>
          <p:cNvPr id="24" name="Chart 18">
            <a:extLst>
              <a:ext uri="{FF2B5EF4-FFF2-40B4-BE49-F238E27FC236}">
                <a16:creationId xmlns:a16="http://schemas.microsoft.com/office/drawing/2014/main" id="{7D97149E-261D-9763-ABD9-A30155F5757B}"/>
              </a:ext>
            </a:extLst>
          </p:cNvPr>
          <p:cNvGraphicFramePr/>
          <p:nvPr/>
        </p:nvGraphicFramePr>
        <p:xfrm>
          <a:off x="7686154" y="499731"/>
          <a:ext cx="2909778" cy="511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id="{8610B4C5-AFC9-21E2-C839-4577DA295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15238"/>
              </p:ext>
            </p:extLst>
          </p:nvPr>
        </p:nvGraphicFramePr>
        <p:xfrm>
          <a:off x="5954231" y="766145"/>
          <a:ext cx="2893885" cy="4840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85">
                  <a:extLst>
                    <a:ext uri="{9D8B030D-6E8A-4147-A177-3AD203B41FA5}">
                      <a16:colId xmlns:a16="http://schemas.microsoft.com/office/drawing/2014/main" val="2108238325"/>
                    </a:ext>
                  </a:extLst>
                </a:gridCol>
              </a:tblGrid>
              <a:tr h="31031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FUGA DALLA ROUTINE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…mangiare qualcosa di diverso dal solito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5047812"/>
                  </a:ext>
                </a:extLst>
              </a:tr>
              <a:tr h="42231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CONDIVISIONE con gli AMICI</a:t>
                      </a:r>
                      <a:endParaRPr lang="it-IT" sz="9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…incontrare i miei amici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2356920"/>
                  </a:ext>
                </a:extLst>
              </a:tr>
              <a:tr h="39044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GRATIFICAZIONE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…mangiare qualcosa che mi piace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773210"/>
                  </a:ext>
                </a:extLst>
              </a:tr>
              <a:tr h="37445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…passare un momento speciale con partner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12308147"/>
                  </a:ext>
                </a:extLst>
              </a:tr>
              <a:tr h="36215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…sperimentare nuove cucine, nuovi piatti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0259246"/>
                  </a:ext>
                </a:extLst>
              </a:tr>
              <a:tr h="37445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…sedere ed essere “servito” senza fare niente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30670259"/>
                  </a:ext>
                </a:extLst>
              </a:tr>
              <a:tr h="37445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più comodo e pratico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57165312"/>
                  </a:ext>
                </a:extLst>
              </a:tr>
              <a:tr h="35876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…un momento conviviale con la famiglia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9844701"/>
                  </a:ext>
                </a:extLst>
              </a:tr>
              <a:tr h="37445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…evadere dalla mia dieta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396996"/>
                  </a:ext>
                </a:extLst>
              </a:tr>
              <a:tr h="37445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…mangiare piatti che i miei genitori non vogliono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71552347"/>
                  </a:ext>
                </a:extLst>
              </a:tr>
              <a:tr h="37445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…non cucinare quando genitori non ci sono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00967751"/>
                  </a:ext>
                </a:extLst>
              </a:tr>
              <a:tr h="37445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…cibo è più salutare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49919122"/>
                  </a:ext>
                </a:extLst>
              </a:tr>
              <a:tr h="37445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…bere alcolici all’insaputa dei miei genitori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68244839"/>
                  </a:ext>
                </a:extLst>
              </a:tr>
            </a:tbl>
          </a:graphicData>
        </a:graphic>
      </p:graphicFrame>
      <p:sp>
        <p:nvSpPr>
          <p:cNvPr id="26" name="Title">
            <a:extLst>
              <a:ext uri="{FF2B5EF4-FFF2-40B4-BE49-F238E27FC236}">
                <a16:creationId xmlns:a16="http://schemas.microsoft.com/office/drawing/2014/main" id="{5E0E732C-64CB-C999-7A35-A98C3FC94E39}"/>
              </a:ext>
            </a:extLst>
          </p:cNvPr>
          <p:cNvSpPr txBox="1">
            <a:spLocks/>
          </p:cNvSpPr>
          <p:nvPr/>
        </p:nvSpPr>
        <p:spPr>
          <a:xfrm>
            <a:off x="5954232" y="128197"/>
            <a:ext cx="5713532" cy="33073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Mi piace mangiare fuori per…</a:t>
            </a:r>
          </a:p>
        </p:txBody>
      </p:sp>
      <p:graphicFrame>
        <p:nvGraphicFramePr>
          <p:cNvPr id="48" name="Tabella 47">
            <a:extLst>
              <a:ext uri="{FF2B5EF4-FFF2-40B4-BE49-F238E27FC236}">
                <a16:creationId xmlns:a16="http://schemas.microsoft.com/office/drawing/2014/main" id="{B3F8FE72-94EF-2EB6-5FA3-8B129C0BF008}"/>
              </a:ext>
            </a:extLst>
          </p:cNvPr>
          <p:cNvGraphicFramePr>
            <a:graphicFrameLocks noGrp="1"/>
          </p:cNvGraphicFramePr>
          <p:nvPr/>
        </p:nvGraphicFramePr>
        <p:xfrm>
          <a:off x="10028954" y="3479799"/>
          <a:ext cx="139714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140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 figli 30%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pic>
        <p:nvPicPr>
          <p:cNvPr id="49" name="Immagine 48" descr="Immagine che contiene testo, logo, Carattere, biglietto da visita&#10;&#10;Descrizione generata automaticamente">
            <a:extLst>
              <a:ext uri="{FF2B5EF4-FFF2-40B4-BE49-F238E27FC236}">
                <a16:creationId xmlns:a16="http://schemas.microsoft.com/office/drawing/2014/main" id="{82E87EB9-92D6-F551-D464-0B5B20D50DD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0" t="32815" r="15234" b="22148"/>
          <a:stretch/>
        </p:blipFill>
        <p:spPr>
          <a:xfrm>
            <a:off x="10429086" y="6170573"/>
            <a:ext cx="698476" cy="449866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4EB9ADA-A19B-8B6D-846B-8117DB3DB4B2}"/>
              </a:ext>
            </a:extLst>
          </p:cNvPr>
          <p:cNvGraphicFramePr>
            <a:graphicFrameLocks noGrp="1"/>
          </p:cNvGraphicFramePr>
          <p:nvPr/>
        </p:nvGraphicFramePr>
        <p:xfrm>
          <a:off x="10627233" y="857399"/>
          <a:ext cx="139714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140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Nord Ovest 40%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A4D9F02-7831-64E0-C62E-65862FD905A9}"/>
              </a:ext>
            </a:extLst>
          </p:cNvPr>
          <p:cNvGraphicFramePr>
            <a:graphicFrameLocks noGrp="1"/>
          </p:cNvGraphicFramePr>
          <p:nvPr/>
        </p:nvGraphicFramePr>
        <p:xfrm>
          <a:off x="10214483" y="1988686"/>
          <a:ext cx="139714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140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Mezzogiorno 29%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270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1" descr="Immagine che contiene sorridente, cartone animato, emoticon, pallone&#10;&#10;Descrizione generata automaticamente">
            <a:extLst>
              <a:ext uri="{FF2B5EF4-FFF2-40B4-BE49-F238E27FC236}">
                <a16:creationId xmlns:a16="http://schemas.microsoft.com/office/drawing/2014/main" id="{7232214C-8BF0-700E-93CC-71818169E4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Gradient">
            <a:extLst>
              <a:ext uri="{FF2B5EF4-FFF2-40B4-BE49-F238E27FC236}">
                <a16:creationId xmlns:a16="http://schemas.microsoft.com/office/drawing/2014/main" id="{E70BE3BE-05F0-3A50-6DD2-600776CC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3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5000"/>
                </a:schemeClr>
              </a:gs>
              <a:gs pos="38000">
                <a:schemeClr val="tx1">
                  <a:alpha val="24000"/>
                </a:schemeClr>
              </a:gs>
              <a:gs pos="100000">
                <a:schemeClr val="tx1">
                  <a:alpha val="18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4" name="Violet Rectangle">
            <a:extLst>
              <a:ext uri="{FF2B5EF4-FFF2-40B4-BE49-F238E27FC236}">
                <a16:creationId xmlns:a16="http://schemas.microsoft.com/office/drawing/2014/main" id="{C6D28A09-7705-414F-83A0-C6A88960B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V="1">
            <a:off x="5954233" y="-3"/>
            <a:ext cx="5713532" cy="5911704"/>
          </a:xfrm>
          <a:prstGeom prst="snip1Rect">
            <a:avLst>
              <a:gd name="adj" fmla="val 137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2400" dirty="0" err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D1F4D-8B7A-7A68-88C8-F92B74F47BC8}"/>
              </a:ext>
            </a:extLst>
          </p:cNvPr>
          <p:cNvSpPr txBox="1"/>
          <p:nvPr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18</a:t>
            </a:fld>
            <a:endParaRPr lang="en-GB" sz="900" dirty="0"/>
          </a:p>
        </p:txBody>
      </p:sp>
      <p:sp>
        <p:nvSpPr>
          <p:cNvPr id="4" name="Classification">
            <a:extLst>
              <a:ext uri="{FF2B5EF4-FFF2-40B4-BE49-F238E27FC236}">
                <a16:creationId xmlns:a16="http://schemas.microsoft.com/office/drawing/2014/main" id="{758E2CA2-58E8-00E6-A110-8995EC0FA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tx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4F0B4DC-378B-E6F5-6E75-B0E085F0B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8D8C8B5E-8E79-C10D-E8AD-661C3FF2272D}"/>
              </a:ext>
            </a:extLst>
          </p:cNvPr>
          <p:cNvSpPr txBox="1">
            <a:spLocks/>
          </p:cNvSpPr>
          <p:nvPr/>
        </p:nvSpPr>
        <p:spPr>
          <a:xfrm>
            <a:off x="524234" y="829458"/>
            <a:ext cx="4938317" cy="69565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… ma è COSTOSO, </a:t>
            </a:r>
          </a:p>
          <a:p>
            <a:r>
              <a:rPr lang="it-IT" dirty="0"/>
              <a:t>i locali sono sempre AFFOLLATI e </a:t>
            </a:r>
          </a:p>
          <a:p>
            <a:r>
              <a:rPr lang="it-IT" dirty="0"/>
              <a:t>non si trova posto SENZA PRENOTARE</a:t>
            </a:r>
          </a:p>
        </p:txBody>
      </p:sp>
      <p:graphicFrame>
        <p:nvGraphicFramePr>
          <p:cNvPr id="24" name="Chart 18">
            <a:extLst>
              <a:ext uri="{FF2B5EF4-FFF2-40B4-BE49-F238E27FC236}">
                <a16:creationId xmlns:a16="http://schemas.microsoft.com/office/drawing/2014/main" id="{7D97149E-261D-9763-ABD9-A30155F57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300529"/>
              </p:ext>
            </p:extLst>
          </p:nvPr>
        </p:nvGraphicFramePr>
        <p:xfrm>
          <a:off x="7686154" y="499731"/>
          <a:ext cx="2909778" cy="511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id="{8610B4C5-AFC9-21E2-C839-4577DA295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50528"/>
              </p:ext>
            </p:extLst>
          </p:nvPr>
        </p:nvGraphicFramePr>
        <p:xfrm>
          <a:off x="5954231" y="766144"/>
          <a:ext cx="2893885" cy="4852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85">
                  <a:extLst>
                    <a:ext uri="{9D8B030D-6E8A-4147-A177-3AD203B41FA5}">
                      <a16:colId xmlns:a16="http://schemas.microsoft.com/office/drawing/2014/main" val="2108238325"/>
                    </a:ext>
                  </a:extLst>
                </a:gridCol>
              </a:tblGrid>
              <a:tr h="39386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È troppo costoso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5047812"/>
                  </a:ext>
                </a:extLst>
              </a:tr>
              <a:tr h="53602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C’è troppa confusione, troppe persone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2356920"/>
                  </a:ext>
                </a:extLst>
              </a:tr>
              <a:tr h="49557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non prenoti un tavolo, non trovi posto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773210"/>
                  </a:ext>
                </a:extLst>
              </a:tr>
              <a:tr h="47528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cibo è poco salutare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12308147"/>
                  </a:ext>
                </a:extLst>
              </a:tr>
              <a:tr h="52791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porzioni sono troppo piccole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0259246"/>
                  </a:ext>
                </a:extLst>
              </a:tr>
              <a:tr h="47528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Faccio fatica a rispettare la mia dieta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30670259"/>
                  </a:ext>
                </a:extLst>
              </a:tr>
              <a:tr h="54271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piatti non sono mai all’altezza di quelli preparati dai miei genitori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57165312"/>
                  </a:ext>
                </a:extLst>
              </a:tr>
              <a:tr h="45537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Preferisco cucinare il mio piatto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9844701"/>
                  </a:ext>
                </a:extLst>
              </a:tr>
              <a:tr h="47528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Faccio fatica a trovare piatti che posso mangiare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396996"/>
                  </a:ext>
                </a:extLst>
              </a:tr>
              <a:tr h="47528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porzioni sono troppo abbondanti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71552347"/>
                  </a:ext>
                </a:extLst>
              </a:tr>
            </a:tbl>
          </a:graphicData>
        </a:graphic>
      </p:graphicFrame>
      <p:sp>
        <p:nvSpPr>
          <p:cNvPr id="26" name="Title">
            <a:extLst>
              <a:ext uri="{FF2B5EF4-FFF2-40B4-BE49-F238E27FC236}">
                <a16:creationId xmlns:a16="http://schemas.microsoft.com/office/drawing/2014/main" id="{5E0E732C-64CB-C999-7A35-A98C3FC94E39}"/>
              </a:ext>
            </a:extLst>
          </p:cNvPr>
          <p:cNvSpPr txBox="1">
            <a:spLocks/>
          </p:cNvSpPr>
          <p:nvPr/>
        </p:nvSpPr>
        <p:spPr>
          <a:xfrm>
            <a:off x="5954232" y="128197"/>
            <a:ext cx="5713532" cy="33073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>
                <a:solidFill>
                  <a:schemeClr val="tx1"/>
                </a:solidFill>
              </a:rPr>
              <a:t>NON mi piace mangiare fuori perché…</a:t>
            </a:r>
          </a:p>
        </p:txBody>
      </p:sp>
      <p:pic>
        <p:nvPicPr>
          <p:cNvPr id="49" name="Immagine 48" descr="Immagine che contiene testo, logo, Carattere, biglietto da visita&#10;&#10;Descrizione generata automaticamente">
            <a:extLst>
              <a:ext uri="{FF2B5EF4-FFF2-40B4-BE49-F238E27FC236}">
                <a16:creationId xmlns:a16="http://schemas.microsoft.com/office/drawing/2014/main" id="{82E87EB9-92D6-F551-D464-0B5B20D50DD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0" t="32815" r="15234" b="22148"/>
          <a:stretch/>
        </p:blipFill>
        <p:spPr>
          <a:xfrm>
            <a:off x="10429086" y="6170573"/>
            <a:ext cx="698476" cy="449866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A4D9F02-7831-64E0-C62E-65862FD90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814642"/>
              </p:ext>
            </p:extLst>
          </p:nvPr>
        </p:nvGraphicFramePr>
        <p:xfrm>
          <a:off x="9828182" y="1415135"/>
          <a:ext cx="139714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140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Mezzogiorno 31%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pic>
        <p:nvPicPr>
          <p:cNvPr id="15" name="Elemento grafico 14" descr="Femmina contorno">
            <a:extLst>
              <a:ext uri="{FF2B5EF4-FFF2-40B4-BE49-F238E27FC236}">
                <a16:creationId xmlns:a16="http://schemas.microsoft.com/office/drawing/2014/main" id="{1C7A5E0E-6FC9-BBC1-1F2C-0C10EE9A1C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075031" y="864841"/>
            <a:ext cx="158378" cy="158378"/>
          </a:xfrm>
          <a:prstGeom prst="rect">
            <a:avLst/>
          </a:prstGeom>
        </p:spPr>
      </p:pic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7E1BFF5D-4237-DEF3-1B78-9661CE3E9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62338"/>
              </p:ext>
            </p:extLst>
          </p:nvPr>
        </p:nvGraphicFramePr>
        <p:xfrm>
          <a:off x="10088124" y="864841"/>
          <a:ext cx="1051406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060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  <a:gridCol w="857346">
                  <a:extLst>
                    <a:ext uri="{9D8B030D-6E8A-4147-A177-3AD203B41FA5}">
                      <a16:colId xmlns:a16="http://schemas.microsoft.com/office/drawing/2014/main" val="1949218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1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57%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821025"/>
                  </a:ext>
                </a:extLst>
              </a:tr>
              <a:tr h="41278">
                <a:tc gridSpan="2"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Nord Ovest 58%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pic>
        <p:nvPicPr>
          <p:cNvPr id="18" name="Elemento grafico 17" descr="Maschio contorno">
            <a:extLst>
              <a:ext uri="{FF2B5EF4-FFF2-40B4-BE49-F238E27FC236}">
                <a16:creationId xmlns:a16="http://schemas.microsoft.com/office/drawing/2014/main" id="{2F430228-8B3C-9A77-BED3-6356695C90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flipH="1">
            <a:off x="9639808" y="2871025"/>
            <a:ext cx="158378" cy="158378"/>
          </a:xfrm>
          <a:prstGeom prst="rect">
            <a:avLst/>
          </a:prstGeom>
        </p:spPr>
      </p:pic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C3DF32E1-00F0-8E93-DCA3-C47B346DD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8880"/>
              </p:ext>
            </p:extLst>
          </p:nvPr>
        </p:nvGraphicFramePr>
        <p:xfrm>
          <a:off x="9598926" y="2871025"/>
          <a:ext cx="123213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417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  <a:gridCol w="1004713">
                  <a:extLst>
                    <a:ext uri="{9D8B030D-6E8A-4147-A177-3AD203B41FA5}">
                      <a16:colId xmlns:a16="http://schemas.microsoft.com/office/drawing/2014/main" val="1949218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821025"/>
                  </a:ext>
                </a:extLst>
              </a:tr>
            </a:tbl>
          </a:graphicData>
        </a:graphic>
      </p:graphicFrame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78AF0445-E97C-D744-BE96-1185CC0B4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707595"/>
              </p:ext>
            </p:extLst>
          </p:nvPr>
        </p:nvGraphicFramePr>
        <p:xfrm>
          <a:off x="9622874" y="3837228"/>
          <a:ext cx="139714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140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Nord Est 20%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895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DD97526B-393C-402A-02AC-D6FF5294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350000"/>
            <a:ext cx="6095800" cy="1610016"/>
          </a:xfrm>
        </p:spPr>
        <p:txBody>
          <a:bodyPr/>
          <a:lstStyle/>
          <a:p>
            <a:r>
              <a:rPr lang="en-GB" dirty="0"/>
              <a:t>NOTA METODOLGICA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E9A9BA0-2D58-2F62-2B8E-E3F0B6A57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8422385" y="5570679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pic>
        <p:nvPicPr>
          <p:cNvPr id="2" name="Immagine 1" descr="Immagine che contiene testo, logo, Carattere, biglietto da visita&#10;&#10;Descrizione generata automaticamente">
            <a:extLst>
              <a:ext uri="{FF2B5EF4-FFF2-40B4-BE49-F238E27FC236}">
                <a16:creationId xmlns:a16="http://schemas.microsoft.com/office/drawing/2014/main" id="{1FCB9C85-43E0-5E64-051F-A0129CB89F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0" t="32815" r="15234" b="22148"/>
          <a:stretch/>
        </p:blipFill>
        <p:spPr>
          <a:xfrm>
            <a:off x="10429086" y="6170573"/>
            <a:ext cx="698476" cy="4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immagine 9" descr="Immagine che contiene stoviglie, cibo, tavolo, pasto&#10;&#10;Descrizione generata automaticamente">
            <a:extLst>
              <a:ext uri="{FF2B5EF4-FFF2-40B4-BE49-F238E27FC236}">
                <a16:creationId xmlns:a16="http://schemas.microsoft.com/office/drawing/2014/main" id="{CD90C185-4ADF-9770-7D23-FC7DC79606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Gradient">
            <a:extLst>
              <a:ext uri="{FF2B5EF4-FFF2-40B4-BE49-F238E27FC236}">
                <a16:creationId xmlns:a16="http://schemas.microsoft.com/office/drawing/2014/main" id="{8A92B079-7877-229F-9C1A-FCC9B2227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hidden">
          <a:xfrm flipV="1">
            <a:off x="-4433" y="0"/>
            <a:ext cx="12192000" cy="6858000"/>
          </a:xfrm>
          <a:prstGeom prst="snip1Rect">
            <a:avLst>
              <a:gd name="adj" fmla="val 40794"/>
            </a:avLst>
          </a:prstGeom>
          <a:gradFill flip="none" rotWithShape="0">
            <a:gsLst>
              <a:gs pos="0">
                <a:schemeClr val="tx1"/>
              </a:gs>
              <a:gs pos="40000">
                <a:schemeClr val="tx1">
                  <a:alpha val="25000"/>
                </a:schemeClr>
              </a:gs>
              <a:gs pos="8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DEA1629-E94E-443D-BBBE-1AF0FBDD2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613526" y="3278070"/>
            <a:ext cx="2582907" cy="2582906"/>
          </a:xfrm>
          <a:custGeom>
            <a:avLst/>
            <a:gdLst>
              <a:gd name="connsiteX0" fmla="*/ 1310277 w 2582907"/>
              <a:gd name="connsiteY0" fmla="*/ 0 h 2582906"/>
              <a:gd name="connsiteX1" fmla="*/ 2582907 w 2582907"/>
              <a:gd name="connsiteY1" fmla="*/ 0 h 2582906"/>
              <a:gd name="connsiteX2" fmla="*/ 0 w 2582907"/>
              <a:gd name="connsiteY2" fmla="*/ 2582906 h 2582906"/>
              <a:gd name="connsiteX3" fmla="*/ 0 w 2582907"/>
              <a:gd name="connsiteY3" fmla="*/ 1310276 h 2582906"/>
              <a:gd name="connsiteX4" fmla="*/ 1310277 w 2582907"/>
              <a:gd name="connsiteY4" fmla="*/ 0 h 258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2907" h="2582906">
                <a:moveTo>
                  <a:pt x="1310277" y="0"/>
                </a:moveTo>
                <a:lnTo>
                  <a:pt x="2582907" y="0"/>
                </a:lnTo>
                <a:lnTo>
                  <a:pt x="0" y="2582906"/>
                </a:lnTo>
                <a:lnTo>
                  <a:pt x="0" y="1310276"/>
                </a:lnTo>
                <a:lnTo>
                  <a:pt x="1310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" name="Classification">
            <a:extLst>
              <a:ext uri="{FF2B5EF4-FFF2-40B4-BE49-F238E27FC236}">
                <a16:creationId xmlns:a16="http://schemas.microsoft.com/office/drawing/2014/main" id="{C73865B3-F247-F19D-6A4B-C10C5D88B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497329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A4BAF-6709-3883-03F8-C8F9DF3A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2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8B188A5-6AC2-D9D2-2EBD-A2781D5D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350000"/>
            <a:ext cx="6797676" cy="715669"/>
          </a:xfrm>
        </p:spPr>
        <p:txBody>
          <a:bodyPr/>
          <a:lstStyle/>
          <a:p>
            <a:r>
              <a:rPr lang="it-IT" dirty="0"/>
              <a:t>Il rapporto con il cibo, il ruolo della famiglia e L’educazione alimentare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F9A940D-DDC3-7865-C025-36373E0D2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pic>
        <p:nvPicPr>
          <p:cNvPr id="3" name="Immagine 2" descr="Immagine che contiene testo, logo, Carattere, biglietto da visita&#10;&#10;Descrizione generata automaticamente">
            <a:extLst>
              <a:ext uri="{FF2B5EF4-FFF2-40B4-BE49-F238E27FC236}">
                <a16:creationId xmlns:a16="http://schemas.microsoft.com/office/drawing/2014/main" id="{E26480C0-C294-3476-4E5B-40671929C0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0" t="32815" r="15234" b="22148"/>
          <a:stretch/>
        </p:blipFill>
        <p:spPr>
          <a:xfrm>
            <a:off x="10429086" y="6170573"/>
            <a:ext cx="698476" cy="4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364BFB7-429F-A907-8D3B-DBDA94E5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Metodologia</a:t>
            </a:r>
            <a:endParaRPr lang="en-GB" dirty="0"/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00D7D46B-35D3-5B39-7710-87514AD22EDE}"/>
              </a:ext>
            </a:extLst>
          </p:cNvPr>
          <p:cNvGrpSpPr/>
          <p:nvPr/>
        </p:nvGrpSpPr>
        <p:grpSpPr>
          <a:xfrm>
            <a:off x="442912" y="1476268"/>
            <a:ext cx="11168063" cy="809731"/>
            <a:chOff x="442912" y="1476268"/>
            <a:chExt cx="11168063" cy="809731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A078EF62-0B0B-F83B-F39A-833ECDC3C81B}"/>
                </a:ext>
              </a:extLst>
            </p:cNvPr>
            <p:cNvGrpSpPr/>
            <p:nvPr/>
          </p:nvGrpSpPr>
          <p:grpSpPr>
            <a:xfrm>
              <a:off x="442912" y="1476268"/>
              <a:ext cx="11168063" cy="809731"/>
              <a:chOff x="442912" y="1476268"/>
              <a:chExt cx="11168063" cy="809731"/>
            </a:xfrm>
          </p:grpSpPr>
          <p:sp>
            <p:nvSpPr>
              <p:cNvPr id="6" name="Rectangle: Single Corner Snipped 19">
                <a:extLst>
                  <a:ext uri="{FF2B5EF4-FFF2-40B4-BE49-F238E27FC236}">
                    <a16:creationId xmlns:a16="http://schemas.microsoft.com/office/drawing/2014/main" id="{8D8A2B64-F907-9E68-FD62-137F0B1B0C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flipV="1">
                <a:off x="442912" y="1476268"/>
                <a:ext cx="11168063" cy="809731"/>
              </a:xfrm>
              <a:prstGeom prst="snip1Rect">
                <a:avLst>
                  <a:gd name="adj" fmla="val 33263"/>
                </a:avLst>
              </a:prstGeom>
              <a:solidFill>
                <a:srgbClr val="E7EB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Autofit/>
              </a:bodyPr>
              <a:lstStyle/>
              <a:p>
                <a:pPr algn="l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Diagonal Stripe 20">
                <a:extLst>
                  <a:ext uri="{FF2B5EF4-FFF2-40B4-BE49-F238E27FC236}">
                    <a16:creationId xmlns:a16="http://schemas.microsoft.com/office/drawing/2014/main" id="{D5FBFCDF-3FD1-1D76-C793-AE887C8C53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1048789" y="1723813"/>
                <a:ext cx="562186" cy="562186"/>
              </a:xfrm>
              <a:prstGeom prst="diagStripe">
                <a:avLst>
                  <a:gd name="adj" fmla="val 4906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igura a mano libera: forma 13">
                <a:extLst>
                  <a:ext uri="{FF2B5EF4-FFF2-40B4-BE49-F238E27FC236}">
                    <a16:creationId xmlns:a16="http://schemas.microsoft.com/office/drawing/2014/main" id="{53F8E11A-8241-AD54-70A6-BABF5B5A5EB5}"/>
                  </a:ext>
                </a:extLst>
              </p:cNvPr>
              <p:cNvSpPr/>
              <p:nvPr/>
            </p:nvSpPr>
            <p:spPr>
              <a:xfrm>
                <a:off x="450000" y="1476268"/>
                <a:ext cx="5111814" cy="809731"/>
              </a:xfrm>
              <a:custGeom>
                <a:avLst/>
                <a:gdLst>
                  <a:gd name="connsiteX0" fmla="*/ 0 w 5111814"/>
                  <a:gd name="connsiteY0" fmla="*/ 0 h 809731"/>
                  <a:gd name="connsiteX1" fmla="*/ 5111814 w 5111814"/>
                  <a:gd name="connsiteY1" fmla="*/ 0 h 809731"/>
                  <a:gd name="connsiteX2" fmla="*/ 5111814 w 5111814"/>
                  <a:gd name="connsiteY2" fmla="*/ 528638 h 809731"/>
                  <a:gd name="connsiteX3" fmla="*/ 4842734 w 5111814"/>
                  <a:gd name="connsiteY3" fmla="*/ 809730 h 809731"/>
                  <a:gd name="connsiteX4" fmla="*/ 5111814 w 5111814"/>
                  <a:gd name="connsiteY4" fmla="*/ 809730 h 809731"/>
                  <a:gd name="connsiteX5" fmla="*/ 5111814 w 5111814"/>
                  <a:gd name="connsiteY5" fmla="*/ 809731 h 809731"/>
                  <a:gd name="connsiteX6" fmla="*/ 0 w 5111814"/>
                  <a:gd name="connsiteY6" fmla="*/ 809731 h 80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11814" h="809731">
                    <a:moveTo>
                      <a:pt x="0" y="0"/>
                    </a:moveTo>
                    <a:lnTo>
                      <a:pt x="5111814" y="0"/>
                    </a:lnTo>
                    <a:lnTo>
                      <a:pt x="5111814" y="528638"/>
                    </a:lnTo>
                    <a:lnTo>
                      <a:pt x="4842734" y="809730"/>
                    </a:lnTo>
                    <a:lnTo>
                      <a:pt x="5111814" y="809730"/>
                    </a:lnTo>
                    <a:lnTo>
                      <a:pt x="5111814" y="809731"/>
                    </a:lnTo>
                    <a:lnTo>
                      <a:pt x="0" y="8097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it-IT" sz="2400" dirty="0">
                    <a:solidFill>
                      <a:schemeClr val="bg1"/>
                    </a:solidFill>
                  </a:rPr>
                  <a:t>UNIVERSO DI RIFERIMENTO</a:t>
                </a:r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5460000C-ADBF-5E36-4959-B413D11B70A6}"/>
                </a:ext>
              </a:extLst>
            </p:cNvPr>
            <p:cNvSpPr txBox="1"/>
            <p:nvPr/>
          </p:nvSpPr>
          <p:spPr>
            <a:xfrm>
              <a:off x="5665509" y="1691081"/>
              <a:ext cx="5383280" cy="3167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it-IT" sz="2000" dirty="0"/>
                <a:t>Popolazione italiana dai 18 ai 34 anni</a:t>
              </a:r>
              <a:endParaRPr lang="en-GB" sz="20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FA3082CC-AC79-3CCE-64F7-22C8971AB0EA}"/>
              </a:ext>
            </a:extLst>
          </p:cNvPr>
          <p:cNvGrpSpPr/>
          <p:nvPr/>
        </p:nvGrpSpPr>
        <p:grpSpPr>
          <a:xfrm>
            <a:off x="450000" y="2400095"/>
            <a:ext cx="11168063" cy="809731"/>
            <a:chOff x="450000" y="2400095"/>
            <a:chExt cx="11168063" cy="809731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4B673F8F-E17C-F1FC-6CCE-7595297D31E8}"/>
                </a:ext>
              </a:extLst>
            </p:cNvPr>
            <p:cNvGrpSpPr/>
            <p:nvPr/>
          </p:nvGrpSpPr>
          <p:grpSpPr>
            <a:xfrm>
              <a:off x="450000" y="2400095"/>
              <a:ext cx="11168063" cy="809731"/>
              <a:chOff x="442912" y="1476268"/>
              <a:chExt cx="11168063" cy="809731"/>
            </a:xfrm>
          </p:grpSpPr>
          <p:sp>
            <p:nvSpPr>
              <p:cNvPr id="17" name="Rectangle: Single Corner Snipped 19">
                <a:extLst>
                  <a:ext uri="{FF2B5EF4-FFF2-40B4-BE49-F238E27FC236}">
                    <a16:creationId xmlns:a16="http://schemas.microsoft.com/office/drawing/2014/main" id="{65A0FED5-4A34-6ED1-10CF-D0FD1B01C4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flipV="1">
                <a:off x="442912" y="1476268"/>
                <a:ext cx="11168063" cy="809731"/>
              </a:xfrm>
              <a:prstGeom prst="snip1Rect">
                <a:avLst>
                  <a:gd name="adj" fmla="val 33263"/>
                </a:avLst>
              </a:prstGeom>
              <a:solidFill>
                <a:srgbClr val="E7EB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Autofit/>
              </a:bodyPr>
              <a:lstStyle/>
              <a:p>
                <a:pPr algn="l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Diagonal Stripe 20">
                <a:extLst>
                  <a:ext uri="{FF2B5EF4-FFF2-40B4-BE49-F238E27FC236}">
                    <a16:creationId xmlns:a16="http://schemas.microsoft.com/office/drawing/2014/main" id="{9F34B368-ACBE-95E4-DE85-DD539BD848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1048789" y="1723813"/>
                <a:ext cx="562186" cy="562186"/>
              </a:xfrm>
              <a:prstGeom prst="diagStripe">
                <a:avLst>
                  <a:gd name="adj" fmla="val 4906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igura a mano libera: forma 18">
                <a:extLst>
                  <a:ext uri="{FF2B5EF4-FFF2-40B4-BE49-F238E27FC236}">
                    <a16:creationId xmlns:a16="http://schemas.microsoft.com/office/drawing/2014/main" id="{96B0539F-3662-AD24-1D9B-A4866AC88AB1}"/>
                  </a:ext>
                </a:extLst>
              </p:cNvPr>
              <p:cNvSpPr/>
              <p:nvPr/>
            </p:nvSpPr>
            <p:spPr>
              <a:xfrm>
                <a:off x="450000" y="1476268"/>
                <a:ext cx="5111814" cy="809731"/>
              </a:xfrm>
              <a:custGeom>
                <a:avLst/>
                <a:gdLst>
                  <a:gd name="connsiteX0" fmla="*/ 0 w 5111814"/>
                  <a:gd name="connsiteY0" fmla="*/ 0 h 809731"/>
                  <a:gd name="connsiteX1" fmla="*/ 5111814 w 5111814"/>
                  <a:gd name="connsiteY1" fmla="*/ 0 h 809731"/>
                  <a:gd name="connsiteX2" fmla="*/ 5111814 w 5111814"/>
                  <a:gd name="connsiteY2" fmla="*/ 528638 h 809731"/>
                  <a:gd name="connsiteX3" fmla="*/ 4842734 w 5111814"/>
                  <a:gd name="connsiteY3" fmla="*/ 809730 h 809731"/>
                  <a:gd name="connsiteX4" fmla="*/ 5111814 w 5111814"/>
                  <a:gd name="connsiteY4" fmla="*/ 809730 h 809731"/>
                  <a:gd name="connsiteX5" fmla="*/ 5111814 w 5111814"/>
                  <a:gd name="connsiteY5" fmla="*/ 809731 h 809731"/>
                  <a:gd name="connsiteX6" fmla="*/ 0 w 5111814"/>
                  <a:gd name="connsiteY6" fmla="*/ 809731 h 80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11814" h="809731">
                    <a:moveTo>
                      <a:pt x="0" y="0"/>
                    </a:moveTo>
                    <a:lnTo>
                      <a:pt x="5111814" y="0"/>
                    </a:lnTo>
                    <a:lnTo>
                      <a:pt x="5111814" y="528638"/>
                    </a:lnTo>
                    <a:lnTo>
                      <a:pt x="4842734" y="809730"/>
                    </a:lnTo>
                    <a:lnTo>
                      <a:pt x="5111814" y="809730"/>
                    </a:lnTo>
                    <a:lnTo>
                      <a:pt x="5111814" y="809731"/>
                    </a:lnTo>
                    <a:lnTo>
                      <a:pt x="0" y="8097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it-IT" sz="2400" dirty="0">
                    <a:solidFill>
                      <a:schemeClr val="bg1"/>
                    </a:solidFill>
                  </a:rPr>
                  <a:t>TECNICA DI RILEVAZIONE</a:t>
                </a:r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2E0A0621-FC86-1867-8B77-CF5F6106195B}"/>
                </a:ext>
              </a:extLst>
            </p:cNvPr>
            <p:cNvSpPr txBox="1"/>
            <p:nvPr/>
          </p:nvSpPr>
          <p:spPr>
            <a:xfrm>
              <a:off x="5665509" y="2646584"/>
              <a:ext cx="5383280" cy="3167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it-IT" sz="2000" dirty="0"/>
                <a:t>CAWI</a:t>
              </a:r>
              <a:endParaRPr lang="en-GB" sz="20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7E6543A0-4F9D-1ACD-0C9F-E3B84564240E}"/>
              </a:ext>
            </a:extLst>
          </p:cNvPr>
          <p:cNvGrpSpPr/>
          <p:nvPr/>
        </p:nvGrpSpPr>
        <p:grpSpPr>
          <a:xfrm>
            <a:off x="457088" y="3323922"/>
            <a:ext cx="11168063" cy="809731"/>
            <a:chOff x="457088" y="3323922"/>
            <a:chExt cx="11168063" cy="809731"/>
          </a:xfrm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C1003456-49AC-47C5-A0AD-AA563C2A3127}"/>
                </a:ext>
              </a:extLst>
            </p:cNvPr>
            <p:cNvGrpSpPr/>
            <p:nvPr/>
          </p:nvGrpSpPr>
          <p:grpSpPr>
            <a:xfrm>
              <a:off x="457088" y="3323922"/>
              <a:ext cx="11168063" cy="809731"/>
              <a:chOff x="442912" y="1476268"/>
              <a:chExt cx="11168063" cy="809731"/>
            </a:xfrm>
          </p:grpSpPr>
          <p:sp>
            <p:nvSpPr>
              <p:cNvPr id="21" name="Rectangle: Single Corner Snipped 19">
                <a:extLst>
                  <a:ext uri="{FF2B5EF4-FFF2-40B4-BE49-F238E27FC236}">
                    <a16:creationId xmlns:a16="http://schemas.microsoft.com/office/drawing/2014/main" id="{985B6F51-3939-1883-0576-21DB2B46DE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flipV="1">
                <a:off x="442912" y="1476268"/>
                <a:ext cx="11168063" cy="809731"/>
              </a:xfrm>
              <a:prstGeom prst="snip1Rect">
                <a:avLst>
                  <a:gd name="adj" fmla="val 33263"/>
                </a:avLst>
              </a:prstGeom>
              <a:solidFill>
                <a:srgbClr val="E7EB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Autofit/>
              </a:bodyPr>
              <a:lstStyle/>
              <a:p>
                <a:pPr algn="l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Diagonal Stripe 20">
                <a:extLst>
                  <a:ext uri="{FF2B5EF4-FFF2-40B4-BE49-F238E27FC236}">
                    <a16:creationId xmlns:a16="http://schemas.microsoft.com/office/drawing/2014/main" id="{56B7BB09-7784-9A2F-64DA-611542DFB2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1048789" y="1723813"/>
                <a:ext cx="562186" cy="562186"/>
              </a:xfrm>
              <a:prstGeom prst="diagStripe">
                <a:avLst>
                  <a:gd name="adj" fmla="val 4906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igura a mano libera: forma 22">
                <a:extLst>
                  <a:ext uri="{FF2B5EF4-FFF2-40B4-BE49-F238E27FC236}">
                    <a16:creationId xmlns:a16="http://schemas.microsoft.com/office/drawing/2014/main" id="{98E21EFB-98CC-0047-6C22-06D64DA93ACE}"/>
                  </a:ext>
                </a:extLst>
              </p:cNvPr>
              <p:cNvSpPr/>
              <p:nvPr/>
            </p:nvSpPr>
            <p:spPr>
              <a:xfrm>
                <a:off x="450000" y="1476268"/>
                <a:ext cx="5111814" cy="809731"/>
              </a:xfrm>
              <a:custGeom>
                <a:avLst/>
                <a:gdLst>
                  <a:gd name="connsiteX0" fmla="*/ 0 w 5111814"/>
                  <a:gd name="connsiteY0" fmla="*/ 0 h 809731"/>
                  <a:gd name="connsiteX1" fmla="*/ 5111814 w 5111814"/>
                  <a:gd name="connsiteY1" fmla="*/ 0 h 809731"/>
                  <a:gd name="connsiteX2" fmla="*/ 5111814 w 5111814"/>
                  <a:gd name="connsiteY2" fmla="*/ 528638 h 809731"/>
                  <a:gd name="connsiteX3" fmla="*/ 4842734 w 5111814"/>
                  <a:gd name="connsiteY3" fmla="*/ 809730 h 809731"/>
                  <a:gd name="connsiteX4" fmla="*/ 5111814 w 5111814"/>
                  <a:gd name="connsiteY4" fmla="*/ 809730 h 809731"/>
                  <a:gd name="connsiteX5" fmla="*/ 5111814 w 5111814"/>
                  <a:gd name="connsiteY5" fmla="*/ 809731 h 809731"/>
                  <a:gd name="connsiteX6" fmla="*/ 0 w 5111814"/>
                  <a:gd name="connsiteY6" fmla="*/ 809731 h 80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11814" h="809731">
                    <a:moveTo>
                      <a:pt x="0" y="0"/>
                    </a:moveTo>
                    <a:lnTo>
                      <a:pt x="5111814" y="0"/>
                    </a:lnTo>
                    <a:lnTo>
                      <a:pt x="5111814" y="528638"/>
                    </a:lnTo>
                    <a:lnTo>
                      <a:pt x="4842734" y="809730"/>
                    </a:lnTo>
                    <a:lnTo>
                      <a:pt x="5111814" y="809730"/>
                    </a:lnTo>
                    <a:lnTo>
                      <a:pt x="5111814" y="809731"/>
                    </a:lnTo>
                    <a:lnTo>
                      <a:pt x="0" y="8097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it-IT" sz="2400" dirty="0">
                    <a:solidFill>
                      <a:schemeClr val="bg1"/>
                    </a:solidFill>
                  </a:rPr>
                  <a:t>NUMERO INTERVISTE ESEGUITE</a:t>
                </a:r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5BE26B50-C92A-9DFD-7DE8-D5364749B63E}"/>
                </a:ext>
              </a:extLst>
            </p:cNvPr>
            <p:cNvSpPr txBox="1"/>
            <p:nvPr/>
          </p:nvSpPr>
          <p:spPr>
            <a:xfrm>
              <a:off x="5665509" y="3538735"/>
              <a:ext cx="5383280" cy="3167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it-IT" sz="2000" dirty="0"/>
                <a:t>500 interviste complete</a:t>
              </a:r>
              <a:endParaRPr lang="en-GB" sz="20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39684952-8FBD-CB50-5778-EE53087DA053}"/>
              </a:ext>
            </a:extLst>
          </p:cNvPr>
          <p:cNvGrpSpPr/>
          <p:nvPr/>
        </p:nvGrpSpPr>
        <p:grpSpPr>
          <a:xfrm>
            <a:off x="464176" y="4247749"/>
            <a:ext cx="11168063" cy="809731"/>
            <a:chOff x="464176" y="4285638"/>
            <a:chExt cx="11168063" cy="809731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6DDF7341-9E0E-A560-3BBA-1539D9C8C208}"/>
                </a:ext>
              </a:extLst>
            </p:cNvPr>
            <p:cNvGrpSpPr/>
            <p:nvPr/>
          </p:nvGrpSpPr>
          <p:grpSpPr>
            <a:xfrm>
              <a:off x="464176" y="4285638"/>
              <a:ext cx="11168063" cy="809731"/>
              <a:chOff x="442912" y="1476268"/>
              <a:chExt cx="11168063" cy="809731"/>
            </a:xfrm>
            <a:solidFill>
              <a:srgbClr val="E7EBF0"/>
            </a:solidFill>
          </p:grpSpPr>
          <p:sp>
            <p:nvSpPr>
              <p:cNvPr id="25" name="Rectangle: Single Corner Snipped 19">
                <a:extLst>
                  <a:ext uri="{FF2B5EF4-FFF2-40B4-BE49-F238E27FC236}">
                    <a16:creationId xmlns:a16="http://schemas.microsoft.com/office/drawing/2014/main" id="{1772EA2E-31DD-B05F-84C5-1889CF95B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flipV="1">
                <a:off x="442912" y="1476268"/>
                <a:ext cx="11168063" cy="809731"/>
              </a:xfrm>
              <a:prstGeom prst="snip1Rect">
                <a:avLst>
                  <a:gd name="adj" fmla="val 332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Autofit/>
              </a:bodyPr>
              <a:lstStyle/>
              <a:p>
                <a:pPr algn="l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Diagonal Stripe 20">
                <a:extLst>
                  <a:ext uri="{FF2B5EF4-FFF2-40B4-BE49-F238E27FC236}">
                    <a16:creationId xmlns:a16="http://schemas.microsoft.com/office/drawing/2014/main" id="{B29947BE-E3A0-9B73-5627-B107F96076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1048789" y="1723813"/>
                <a:ext cx="562186" cy="562186"/>
              </a:xfrm>
              <a:prstGeom prst="diagStripe">
                <a:avLst>
                  <a:gd name="adj" fmla="val 4906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igura a mano libera: forma 26">
                <a:extLst>
                  <a:ext uri="{FF2B5EF4-FFF2-40B4-BE49-F238E27FC236}">
                    <a16:creationId xmlns:a16="http://schemas.microsoft.com/office/drawing/2014/main" id="{26F1D0EC-5130-0D89-B7D4-5DDA830EC978}"/>
                  </a:ext>
                </a:extLst>
              </p:cNvPr>
              <p:cNvSpPr/>
              <p:nvPr/>
            </p:nvSpPr>
            <p:spPr>
              <a:xfrm>
                <a:off x="450000" y="1476268"/>
                <a:ext cx="5111814" cy="809731"/>
              </a:xfrm>
              <a:custGeom>
                <a:avLst/>
                <a:gdLst>
                  <a:gd name="connsiteX0" fmla="*/ 0 w 5111814"/>
                  <a:gd name="connsiteY0" fmla="*/ 0 h 809731"/>
                  <a:gd name="connsiteX1" fmla="*/ 5111814 w 5111814"/>
                  <a:gd name="connsiteY1" fmla="*/ 0 h 809731"/>
                  <a:gd name="connsiteX2" fmla="*/ 5111814 w 5111814"/>
                  <a:gd name="connsiteY2" fmla="*/ 528638 h 809731"/>
                  <a:gd name="connsiteX3" fmla="*/ 4842734 w 5111814"/>
                  <a:gd name="connsiteY3" fmla="*/ 809730 h 809731"/>
                  <a:gd name="connsiteX4" fmla="*/ 5111814 w 5111814"/>
                  <a:gd name="connsiteY4" fmla="*/ 809730 h 809731"/>
                  <a:gd name="connsiteX5" fmla="*/ 5111814 w 5111814"/>
                  <a:gd name="connsiteY5" fmla="*/ 809731 h 809731"/>
                  <a:gd name="connsiteX6" fmla="*/ 0 w 5111814"/>
                  <a:gd name="connsiteY6" fmla="*/ 809731 h 80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11814" h="809731">
                    <a:moveTo>
                      <a:pt x="0" y="0"/>
                    </a:moveTo>
                    <a:lnTo>
                      <a:pt x="5111814" y="0"/>
                    </a:lnTo>
                    <a:lnTo>
                      <a:pt x="5111814" y="528638"/>
                    </a:lnTo>
                    <a:lnTo>
                      <a:pt x="4842734" y="809730"/>
                    </a:lnTo>
                    <a:lnTo>
                      <a:pt x="5111814" y="809730"/>
                    </a:lnTo>
                    <a:lnTo>
                      <a:pt x="5111814" y="809731"/>
                    </a:lnTo>
                    <a:lnTo>
                      <a:pt x="0" y="8097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it-IT" sz="2400" dirty="0">
                    <a:solidFill>
                      <a:schemeClr val="bg1"/>
                    </a:solidFill>
                  </a:rPr>
                  <a:t>STRATIFICAZIONE DEL CAMPIONE</a:t>
                </a:r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05CFB26A-FBF2-938F-19C7-2049DE68665A}"/>
                </a:ext>
              </a:extLst>
            </p:cNvPr>
            <p:cNvSpPr txBox="1"/>
            <p:nvPr/>
          </p:nvSpPr>
          <p:spPr>
            <a:xfrm>
              <a:off x="5665509" y="4499515"/>
              <a:ext cx="5383280" cy="3167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it-IT" sz="2000" dirty="0"/>
                <a:t>Genere, Età, Area geografica</a:t>
              </a: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29B824C2-CAE6-0A9D-1868-418B8740ECA3}"/>
              </a:ext>
            </a:extLst>
          </p:cNvPr>
          <p:cNvGrpSpPr/>
          <p:nvPr/>
        </p:nvGrpSpPr>
        <p:grpSpPr>
          <a:xfrm>
            <a:off x="471264" y="5171576"/>
            <a:ext cx="11168063" cy="809731"/>
            <a:chOff x="471264" y="5171576"/>
            <a:chExt cx="11168063" cy="809731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8D21FEB7-310A-CE6D-7A5A-34889CA217CD}"/>
                </a:ext>
              </a:extLst>
            </p:cNvPr>
            <p:cNvGrpSpPr/>
            <p:nvPr/>
          </p:nvGrpSpPr>
          <p:grpSpPr>
            <a:xfrm>
              <a:off x="471264" y="5171576"/>
              <a:ext cx="11168063" cy="809731"/>
              <a:chOff x="442912" y="1476268"/>
              <a:chExt cx="11168063" cy="809731"/>
            </a:xfrm>
          </p:grpSpPr>
          <p:sp>
            <p:nvSpPr>
              <p:cNvPr id="29" name="Rectangle: Single Corner Snipped 19">
                <a:extLst>
                  <a:ext uri="{FF2B5EF4-FFF2-40B4-BE49-F238E27FC236}">
                    <a16:creationId xmlns:a16="http://schemas.microsoft.com/office/drawing/2014/main" id="{7406ADD0-9693-A3BC-65A0-788FBA28A7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flipV="1">
                <a:off x="442912" y="1476268"/>
                <a:ext cx="11168063" cy="809731"/>
              </a:xfrm>
              <a:prstGeom prst="snip1Rect">
                <a:avLst>
                  <a:gd name="adj" fmla="val 33263"/>
                </a:avLst>
              </a:prstGeom>
              <a:solidFill>
                <a:srgbClr val="E7EB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Autofit/>
              </a:bodyPr>
              <a:lstStyle/>
              <a:p>
                <a:pPr algn="l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Diagonal Stripe 20">
                <a:extLst>
                  <a:ext uri="{FF2B5EF4-FFF2-40B4-BE49-F238E27FC236}">
                    <a16:creationId xmlns:a16="http://schemas.microsoft.com/office/drawing/2014/main" id="{0599E7FD-4352-165F-81AB-23BA06787D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1048789" y="1723813"/>
                <a:ext cx="562186" cy="562186"/>
              </a:xfrm>
              <a:prstGeom prst="diagStripe">
                <a:avLst>
                  <a:gd name="adj" fmla="val 4906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Figura a mano libera: forma 30">
                <a:extLst>
                  <a:ext uri="{FF2B5EF4-FFF2-40B4-BE49-F238E27FC236}">
                    <a16:creationId xmlns:a16="http://schemas.microsoft.com/office/drawing/2014/main" id="{A164A0AB-F8D9-0462-857E-208F7BF50471}"/>
                  </a:ext>
                </a:extLst>
              </p:cNvPr>
              <p:cNvSpPr/>
              <p:nvPr/>
            </p:nvSpPr>
            <p:spPr>
              <a:xfrm>
                <a:off x="450000" y="1476268"/>
                <a:ext cx="5111814" cy="809731"/>
              </a:xfrm>
              <a:custGeom>
                <a:avLst/>
                <a:gdLst>
                  <a:gd name="connsiteX0" fmla="*/ 0 w 5111814"/>
                  <a:gd name="connsiteY0" fmla="*/ 0 h 809731"/>
                  <a:gd name="connsiteX1" fmla="*/ 5111814 w 5111814"/>
                  <a:gd name="connsiteY1" fmla="*/ 0 h 809731"/>
                  <a:gd name="connsiteX2" fmla="*/ 5111814 w 5111814"/>
                  <a:gd name="connsiteY2" fmla="*/ 528638 h 809731"/>
                  <a:gd name="connsiteX3" fmla="*/ 4842734 w 5111814"/>
                  <a:gd name="connsiteY3" fmla="*/ 809730 h 809731"/>
                  <a:gd name="connsiteX4" fmla="*/ 5111814 w 5111814"/>
                  <a:gd name="connsiteY4" fmla="*/ 809730 h 809731"/>
                  <a:gd name="connsiteX5" fmla="*/ 5111814 w 5111814"/>
                  <a:gd name="connsiteY5" fmla="*/ 809731 h 809731"/>
                  <a:gd name="connsiteX6" fmla="*/ 0 w 5111814"/>
                  <a:gd name="connsiteY6" fmla="*/ 809731 h 80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11814" h="809731">
                    <a:moveTo>
                      <a:pt x="0" y="0"/>
                    </a:moveTo>
                    <a:lnTo>
                      <a:pt x="5111814" y="0"/>
                    </a:lnTo>
                    <a:lnTo>
                      <a:pt x="5111814" y="528638"/>
                    </a:lnTo>
                    <a:lnTo>
                      <a:pt x="4842734" y="809730"/>
                    </a:lnTo>
                    <a:lnTo>
                      <a:pt x="5111814" y="809730"/>
                    </a:lnTo>
                    <a:lnTo>
                      <a:pt x="5111814" y="809731"/>
                    </a:lnTo>
                    <a:lnTo>
                      <a:pt x="0" y="8097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it-IT" sz="2400" dirty="0">
                    <a:solidFill>
                      <a:schemeClr val="bg1"/>
                    </a:solidFill>
                  </a:rPr>
                  <a:t>PERIODO DI RILEVAZIONE</a:t>
                </a:r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476AC049-1332-2014-E86A-C9D1B92D96C4}"/>
                </a:ext>
              </a:extLst>
            </p:cNvPr>
            <p:cNvSpPr txBox="1"/>
            <p:nvPr/>
          </p:nvSpPr>
          <p:spPr>
            <a:xfrm>
              <a:off x="5665509" y="5386389"/>
              <a:ext cx="5383280" cy="3167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it-IT" sz="2000" dirty="0"/>
                <a:t>5 novembre 2024 – 6 novembre 2024</a:t>
              </a:r>
              <a:endParaRPr lang="en-GB" sz="20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035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782C7F1D-FAE5-2571-7371-F778BBAA1819}"/>
              </a:ext>
            </a:extLst>
          </p:cNvPr>
          <p:cNvSpPr/>
          <p:nvPr/>
        </p:nvSpPr>
        <p:spPr>
          <a:xfrm rot="16200000">
            <a:off x="8763000" y="3429000"/>
            <a:ext cx="3429000" cy="3429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83172C-A832-A130-95DE-6B6A2E5F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96" y="1358900"/>
            <a:ext cx="5921375" cy="715963"/>
          </a:xfrm>
        </p:spPr>
        <p:txBody>
          <a:bodyPr>
            <a:noAutofit/>
          </a:bodyPr>
          <a:lstStyle/>
          <a:p>
            <a:pPr>
              <a:lnSpc>
                <a:spcPts val="9600"/>
              </a:lnSpc>
            </a:pPr>
            <a:r>
              <a:rPr lang="en-GB" sz="9600" dirty="0"/>
              <a:t>THANK </a:t>
            </a:r>
            <a:br>
              <a:rPr lang="en-GB" sz="9600" dirty="0"/>
            </a:br>
            <a:r>
              <a:rPr lang="en-GB" sz="9600" dirty="0"/>
              <a:t>YOU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53BA329-9F00-C0FE-FF7A-D00168B9A144}"/>
              </a:ext>
            </a:extLst>
          </p:cNvPr>
          <p:cNvSpPr/>
          <p:nvPr/>
        </p:nvSpPr>
        <p:spPr>
          <a:xfrm rot="8100000">
            <a:off x="8065079" y="5581378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A9256A1-5497-7BFC-A417-9F3E95609751}"/>
              </a:ext>
            </a:extLst>
          </p:cNvPr>
          <p:cNvSpPr/>
          <p:nvPr/>
        </p:nvSpPr>
        <p:spPr>
          <a:xfrm rot="8100000">
            <a:off x="6220763" y="446791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35F6BC5-497E-B44C-04A9-30F0438C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pic>
        <p:nvPicPr>
          <p:cNvPr id="2" name="Immagine 1" descr="Immagine che contiene testo, logo, Carattere, biglietto da visita&#10;&#10;Descrizione generata automaticamente">
            <a:extLst>
              <a:ext uri="{FF2B5EF4-FFF2-40B4-BE49-F238E27FC236}">
                <a16:creationId xmlns:a16="http://schemas.microsoft.com/office/drawing/2014/main" id="{82E77F73-F144-4EDC-F877-EB8EB63FD5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0" t="32815" r="15234" b="22148"/>
          <a:stretch/>
        </p:blipFill>
        <p:spPr>
          <a:xfrm>
            <a:off x="10429086" y="6170573"/>
            <a:ext cx="698476" cy="4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8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egnaposto immagine 20">
            <a:extLst>
              <a:ext uri="{FF2B5EF4-FFF2-40B4-BE49-F238E27FC236}">
                <a16:creationId xmlns:a16="http://schemas.microsoft.com/office/drawing/2014/main" id="{74BE9350-2657-A797-E5B3-82C80D32BC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Gradient">
            <a:extLst>
              <a:ext uri="{FF2B5EF4-FFF2-40B4-BE49-F238E27FC236}">
                <a16:creationId xmlns:a16="http://schemas.microsoft.com/office/drawing/2014/main" id="{0A3BE302-6DFE-DC00-A675-33FEFBF33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custGeom>
            <a:avLst/>
            <a:gdLst>
              <a:gd name="connsiteX0" fmla="*/ 0 w 11939337"/>
              <a:gd name="connsiteY0" fmla="*/ 0 h 6858000"/>
              <a:gd name="connsiteX1" fmla="*/ 11939337 w 11939337"/>
              <a:gd name="connsiteY1" fmla="*/ 0 h 6858000"/>
              <a:gd name="connsiteX2" fmla="*/ 5081337 w 11939337"/>
              <a:gd name="connsiteY2" fmla="*/ 6858000 h 6858000"/>
              <a:gd name="connsiteX3" fmla="*/ 0 w 11939337"/>
              <a:gd name="connsiteY3" fmla="*/ 6858000 h 6858000"/>
              <a:gd name="connsiteX0" fmla="*/ 0 w 11939337"/>
              <a:gd name="connsiteY0" fmla="*/ 0 h 6858000"/>
              <a:gd name="connsiteX1" fmla="*/ 11939337 w 11939337"/>
              <a:gd name="connsiteY1" fmla="*/ 0 h 6858000"/>
              <a:gd name="connsiteX2" fmla="*/ 5193268 w 11939337"/>
              <a:gd name="connsiteY2" fmla="*/ 6855619 h 6858000"/>
              <a:gd name="connsiteX3" fmla="*/ 0 w 11939337"/>
              <a:gd name="connsiteY3" fmla="*/ 6858000 h 6858000"/>
              <a:gd name="connsiteX4" fmla="*/ 0 w 1193933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9337" h="6858000">
                <a:moveTo>
                  <a:pt x="0" y="0"/>
                </a:moveTo>
                <a:lnTo>
                  <a:pt x="11939337" y="0"/>
                </a:lnTo>
                <a:lnTo>
                  <a:pt x="5193268" y="685561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75000"/>
                </a:schemeClr>
              </a:gs>
              <a:gs pos="38000">
                <a:schemeClr val="tx1">
                  <a:alpha val="24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lassification">
            <a:extLst>
              <a:ext uri="{FF2B5EF4-FFF2-40B4-BE49-F238E27FC236}">
                <a16:creationId xmlns:a16="http://schemas.microsoft.com/office/drawing/2014/main" id="{2896BA0E-8B0C-29C4-4A7F-5F8DE06DC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7230" y="6515735"/>
            <a:ext cx="224260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</a:rPr>
              <a:t>© Ipsos | Giovani e cibo | 19 Novembre 2024 | Public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Text Box">
            <a:extLst>
              <a:ext uri="{FF2B5EF4-FFF2-40B4-BE49-F238E27FC236}">
                <a16:creationId xmlns:a16="http://schemas.microsoft.com/office/drawing/2014/main" id="{6E40F9E5-6610-43A1-BC1D-775D508BCDF0}"/>
              </a:ext>
            </a:extLst>
          </p:cNvPr>
          <p:cNvSpPr/>
          <p:nvPr/>
        </p:nvSpPr>
        <p:spPr>
          <a:xfrm flipV="1">
            <a:off x="4514850" y="674370"/>
            <a:ext cx="7183573" cy="4804344"/>
          </a:xfrm>
          <a:prstGeom prst="snip1Rect">
            <a:avLst>
              <a:gd name="adj" fmla="val 147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F660B6A6-5191-479E-92CD-A6B67F4D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77" y="1857654"/>
            <a:ext cx="4122057" cy="2226600"/>
          </a:xfrm>
        </p:spPr>
        <p:txBody>
          <a:bodyPr/>
          <a:lstStyle/>
          <a:p>
            <a:r>
              <a:rPr lang="it-IT" sz="4400" dirty="0">
                <a:solidFill>
                  <a:schemeClr val="bg1"/>
                </a:solidFill>
              </a:rPr>
              <a:t>Il racconto dell’IDEA del CIBO: il valore immateriale oltre l’atto del nutrirsi</a:t>
            </a:r>
          </a:p>
        </p:txBody>
      </p:sp>
      <p:graphicFrame>
        <p:nvGraphicFramePr>
          <p:cNvPr id="2" name="Chart 18">
            <a:extLst>
              <a:ext uri="{FF2B5EF4-FFF2-40B4-BE49-F238E27FC236}">
                <a16:creationId xmlns:a16="http://schemas.microsoft.com/office/drawing/2014/main" id="{170C5F9C-0E25-D9C9-A48C-D8A18530C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067655"/>
              </p:ext>
            </p:extLst>
          </p:nvPr>
        </p:nvGraphicFramePr>
        <p:xfrm>
          <a:off x="7242294" y="1236013"/>
          <a:ext cx="4279070" cy="397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">
            <a:extLst>
              <a:ext uri="{FF2B5EF4-FFF2-40B4-BE49-F238E27FC236}">
                <a16:creationId xmlns:a16="http://schemas.microsoft.com/office/drawing/2014/main" id="{F69F273F-D728-EE86-CD46-B14D628B06E0}"/>
              </a:ext>
            </a:extLst>
          </p:cNvPr>
          <p:cNvSpPr txBox="1">
            <a:spLocks/>
          </p:cNvSpPr>
          <p:nvPr/>
        </p:nvSpPr>
        <p:spPr>
          <a:xfrm>
            <a:off x="4670802" y="1082106"/>
            <a:ext cx="6542028" cy="2971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chemeClr val="tx1"/>
                </a:solidFill>
              </a:rPr>
              <a:t>Il cibo è…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6F753DF-EA41-EBFE-205D-F1D1DF874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830743"/>
              </p:ext>
            </p:extLst>
          </p:nvPr>
        </p:nvGraphicFramePr>
        <p:xfrm>
          <a:off x="4842898" y="1442888"/>
          <a:ext cx="4038212" cy="3555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212">
                  <a:extLst>
                    <a:ext uri="{9D8B030D-6E8A-4147-A177-3AD203B41FA5}">
                      <a16:colId xmlns:a16="http://schemas.microsoft.com/office/drawing/2014/main" val="2108238325"/>
                    </a:ext>
                  </a:extLst>
                </a:gridCol>
              </a:tblGrid>
              <a:tr h="711166"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SEMPLICITÀ</a:t>
                      </a:r>
                    </a:p>
                    <a:p>
                      <a:pPr algn="r"/>
                      <a:r>
                        <a:rPr lang="it-IT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Non devi per forza cucinare piatti sofisticati o complicati: basta buon cibo da ingredienti freschi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047812"/>
                  </a:ext>
                </a:extLst>
              </a:tr>
              <a:tr h="711166"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SPERIMENTAZIONE E DIVERTIMENTO</a:t>
                      </a:r>
                    </a:p>
                    <a:p>
                      <a:pPr algn="r"/>
                      <a:r>
                        <a:rPr lang="it-IT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Impara a cucinare, prova nuove ricette, impara dai tuoi errori, non avere paura.  Ma soprattutto divertiti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356920"/>
                  </a:ext>
                </a:extLst>
              </a:tr>
              <a:tr h="711166"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CARBURANTE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Uno non può pensare bene, amare bene, dormire bene, se non ha mangiato bene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3210"/>
                  </a:ext>
                </a:extLst>
              </a:tr>
              <a:tr h="711166"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SALUTE</a:t>
                      </a:r>
                    </a:p>
                    <a:p>
                      <a:pPr algn="r"/>
                      <a:r>
                        <a:rPr lang="it-IT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Il cibo è la nostra vera medicina, si devono mangiare tutte le cose sane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308147"/>
                  </a:ext>
                </a:extLst>
              </a:tr>
              <a:tr h="711166"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CONVIVIALITÀ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Non ci sente mai soli mentre si mangia un bel piatto di pasta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259246"/>
                  </a:ext>
                </a:extLst>
              </a:tr>
            </a:tbl>
          </a:graphicData>
        </a:graphic>
      </p:graphicFrame>
      <p:pic>
        <p:nvPicPr>
          <p:cNvPr id="8" name="Elemento grafico 7" descr="Femmina contorno">
            <a:extLst>
              <a:ext uri="{FF2B5EF4-FFF2-40B4-BE49-F238E27FC236}">
                <a16:creationId xmlns:a16="http://schemas.microsoft.com/office/drawing/2014/main" id="{AB8CEE6B-E376-E9EA-E4EE-54D0E5950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835025" y="1645920"/>
            <a:ext cx="158378" cy="158378"/>
          </a:xfrm>
          <a:prstGeom prst="rect">
            <a:avLst/>
          </a:prstGeom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40CEFB6A-6922-A3DD-E7CD-764F090EF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75172"/>
              </p:ext>
            </p:extLst>
          </p:nvPr>
        </p:nvGraphicFramePr>
        <p:xfrm>
          <a:off x="10848118" y="1645920"/>
          <a:ext cx="778732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732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949218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821025"/>
                  </a:ext>
                </a:extLst>
              </a:tr>
              <a:tr h="41278">
                <a:tc gridSpan="2"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Nord Est 47%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pic>
        <p:nvPicPr>
          <p:cNvPr id="13" name="Elemento grafico 12" descr="Femmina contorno">
            <a:extLst>
              <a:ext uri="{FF2B5EF4-FFF2-40B4-BE49-F238E27FC236}">
                <a16:creationId xmlns:a16="http://schemas.microsoft.com/office/drawing/2014/main" id="{4B4BC957-2FCB-B1E1-0E5B-B4A068D13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613350" y="2360627"/>
            <a:ext cx="158378" cy="158378"/>
          </a:xfrm>
          <a:prstGeom prst="rect">
            <a:avLst/>
          </a:prstGeom>
        </p:spPr>
      </p:pic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0947C4FF-B15B-F5C3-600C-72F26167D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218407"/>
              </p:ext>
            </p:extLst>
          </p:nvPr>
        </p:nvGraphicFramePr>
        <p:xfrm>
          <a:off x="10626443" y="2360627"/>
          <a:ext cx="778732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732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949218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821025"/>
                  </a:ext>
                </a:extLst>
              </a:tr>
              <a:tr h="41278">
                <a:tc gridSpan="2"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 figli 43%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B1BA4DA3-733A-D6E2-B186-6A9EAFB4A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417210"/>
              </p:ext>
            </p:extLst>
          </p:nvPr>
        </p:nvGraphicFramePr>
        <p:xfrm>
          <a:off x="10221942" y="4600060"/>
          <a:ext cx="984321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321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Mezzogiorno 28%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82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DEEC6-2A56-5EF1-70D2-9E6956100493}"/>
              </a:ext>
            </a:extLst>
          </p:cNvPr>
          <p:cNvSpPr txBox="1"/>
          <p:nvPr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4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4" name="Classification">
            <a:extLst>
              <a:ext uri="{FF2B5EF4-FFF2-40B4-BE49-F238E27FC236}">
                <a16:creationId xmlns:a16="http://schemas.microsoft.com/office/drawing/2014/main" id="{7AD11D14-4CEF-7A09-E770-C2FCF2BBE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B0F42F1-A6BD-1E27-35E1-6C17BC97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pic>
        <p:nvPicPr>
          <p:cNvPr id="21" name="Segnaposto immagine 20" descr="Immagine che contiene vestiti, persona, Viso umano, Condivisione&#10;&#10;Descrizione generata automaticamente">
            <a:extLst>
              <a:ext uri="{FF2B5EF4-FFF2-40B4-BE49-F238E27FC236}">
                <a16:creationId xmlns:a16="http://schemas.microsoft.com/office/drawing/2014/main" id="{0D5C2732-9FCA-5338-DF35-EB57AB5B2D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Gradient">
            <a:extLst>
              <a:ext uri="{FF2B5EF4-FFF2-40B4-BE49-F238E27FC236}">
                <a16:creationId xmlns:a16="http://schemas.microsoft.com/office/drawing/2014/main" id="{DD2A3BFF-BFC6-2664-5863-1CADCC1CE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5000"/>
                </a:schemeClr>
              </a:gs>
              <a:gs pos="38000">
                <a:schemeClr val="tx1">
                  <a:alpha val="24000"/>
                </a:schemeClr>
              </a:gs>
              <a:gs pos="100000">
                <a:schemeClr val="tx1">
                  <a:alpha val="18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F372E2-DB55-86A9-099E-F34C2F7C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507" y="3921728"/>
            <a:ext cx="6576172" cy="2115400"/>
          </a:xfrm>
        </p:spPr>
        <p:txBody>
          <a:bodyPr/>
          <a:lstStyle/>
          <a:p>
            <a:pPr algn="r"/>
            <a:r>
              <a:rPr lang="en-GB" sz="3200" dirty="0" err="1"/>
              <a:t>mia</a:t>
            </a:r>
            <a:r>
              <a:rPr lang="en-GB" sz="3200" dirty="0"/>
              <a:t> </a:t>
            </a:r>
            <a:r>
              <a:rPr lang="en-GB" sz="3600" dirty="0"/>
              <a:t>MAMMA</a:t>
            </a:r>
            <a:r>
              <a:rPr lang="en-GB" sz="3200" dirty="0"/>
              <a:t> è </a:t>
            </a:r>
            <a:r>
              <a:rPr lang="it-IT" sz="3200" dirty="0"/>
              <a:t>la persona che più delle altre ha inciso sui miei </a:t>
            </a:r>
            <a:r>
              <a:rPr lang="it-IT" dirty="0"/>
              <a:t>GUSTI</a:t>
            </a:r>
            <a:r>
              <a:rPr lang="it-IT" sz="3200" dirty="0"/>
              <a:t> e </a:t>
            </a:r>
            <a:r>
              <a:rPr lang="it-IT" sz="3600" dirty="0"/>
              <a:t>ABITUDINI</a:t>
            </a:r>
            <a:r>
              <a:rPr lang="it-IT" sz="3200" dirty="0"/>
              <a:t> alimentari</a:t>
            </a:r>
            <a:endParaRPr lang="en-GB" sz="3200" dirty="0"/>
          </a:p>
        </p:txBody>
      </p:sp>
      <p:sp>
        <p:nvSpPr>
          <p:cNvPr id="7" name="Data">
            <a:extLst>
              <a:ext uri="{FF2B5EF4-FFF2-40B4-BE49-F238E27FC236}">
                <a16:creationId xmlns:a16="http://schemas.microsoft.com/office/drawing/2014/main" id="{4DFB6D4D-59A8-1CF5-5AC2-A06CB6D9832F}"/>
              </a:ext>
            </a:extLst>
          </p:cNvPr>
          <p:cNvSpPr txBox="1"/>
          <p:nvPr/>
        </p:nvSpPr>
        <p:spPr>
          <a:xfrm>
            <a:off x="5815525" y="1422688"/>
            <a:ext cx="5940473" cy="268040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</a:pPr>
            <a:r>
              <a:rPr lang="en-US" sz="16700" b="1" dirty="0">
                <a:solidFill>
                  <a:schemeClr val="accent2"/>
                </a:solidFill>
              </a:rPr>
              <a:t>64%</a:t>
            </a:r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9B78467A-2E97-ED73-CDD5-ECD6125777B0}"/>
              </a:ext>
            </a:extLst>
          </p:cNvPr>
          <p:cNvSpPr txBox="1">
            <a:spLocks/>
          </p:cNvSpPr>
          <p:nvPr/>
        </p:nvSpPr>
        <p:spPr>
          <a:xfrm>
            <a:off x="524235" y="246249"/>
            <a:ext cx="5291290" cy="69565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Idea del cibo che nasce in </a:t>
            </a:r>
            <a:r>
              <a:rPr lang="it-IT" sz="4800" dirty="0"/>
              <a:t>FAMIGLIA</a:t>
            </a:r>
            <a:r>
              <a:rPr lang="it-IT" sz="4400" dirty="0"/>
              <a:t>, con un ruolo primario delle </a:t>
            </a:r>
            <a:r>
              <a:rPr lang="it-IT" sz="4800" dirty="0"/>
              <a:t>MADRI</a:t>
            </a:r>
            <a:r>
              <a:rPr lang="it-IT" sz="4400" dirty="0"/>
              <a:t>…</a:t>
            </a:r>
          </a:p>
        </p:txBody>
      </p:sp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E809E97A-2D66-71C2-B876-C5BB4B4E8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845582"/>
              </p:ext>
            </p:extLst>
          </p:nvPr>
        </p:nvGraphicFramePr>
        <p:xfrm>
          <a:off x="10525358" y="5634725"/>
          <a:ext cx="984321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321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Sud 72%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pic>
        <p:nvPicPr>
          <p:cNvPr id="25" name="Immagine 24" descr="Immagine che contiene testo, logo, Carattere, biglietto da visita&#10;&#10;Descrizione generata automaticamente">
            <a:extLst>
              <a:ext uri="{FF2B5EF4-FFF2-40B4-BE49-F238E27FC236}">
                <a16:creationId xmlns:a16="http://schemas.microsoft.com/office/drawing/2014/main" id="{A1367B8F-CA78-0C54-AAC5-7223511FCB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0" t="32815" r="15234" b="22148"/>
          <a:stretch/>
        </p:blipFill>
        <p:spPr>
          <a:xfrm>
            <a:off x="10429086" y="6170573"/>
            <a:ext cx="698476" cy="449866"/>
          </a:xfrm>
          <a:prstGeom prst="rect">
            <a:avLst/>
          </a:prstGeom>
        </p:spPr>
      </p:pic>
      <p:pic>
        <p:nvPicPr>
          <p:cNvPr id="26" name="Graphic 2">
            <a:extLst>
              <a:ext uri="{FF2B5EF4-FFF2-40B4-BE49-F238E27FC236}">
                <a16:creationId xmlns:a16="http://schemas.microsoft.com/office/drawing/2014/main" id="{B06964A2-55BB-87DD-D705-78E71FE3D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5676" y="6164831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0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egnaposto immagine 22" descr="Immagine che contiene persona, vestiti, cibo, tavolo&#10;&#10;Descrizione generata automaticamente">
            <a:extLst>
              <a:ext uri="{FF2B5EF4-FFF2-40B4-BE49-F238E27FC236}">
                <a16:creationId xmlns:a16="http://schemas.microsoft.com/office/drawing/2014/main" id="{FAEB9499-3F1E-5393-F5E7-26F1B39C0DC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Gradient">
            <a:extLst>
              <a:ext uri="{FF2B5EF4-FFF2-40B4-BE49-F238E27FC236}">
                <a16:creationId xmlns:a16="http://schemas.microsoft.com/office/drawing/2014/main" id="{E70BE3BE-05F0-3A50-6DD2-600776CC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1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5000"/>
                </a:schemeClr>
              </a:gs>
              <a:gs pos="38000">
                <a:schemeClr val="tx1">
                  <a:alpha val="24000"/>
                </a:schemeClr>
              </a:gs>
              <a:gs pos="100000">
                <a:schemeClr val="tx1">
                  <a:alpha val="18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Violet Rectangle">
            <a:extLst>
              <a:ext uri="{FF2B5EF4-FFF2-40B4-BE49-F238E27FC236}">
                <a16:creationId xmlns:a16="http://schemas.microsoft.com/office/drawing/2014/main" id="{C6D28A09-7705-414F-83A0-C6A88960B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V="1">
            <a:off x="5954233" y="-3"/>
            <a:ext cx="5713532" cy="5911704"/>
          </a:xfrm>
          <a:prstGeom prst="snip1Rect">
            <a:avLst>
              <a:gd name="adj" fmla="val 137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2400" dirty="0" err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D1F4D-8B7A-7A68-88C8-F92B74F47BC8}"/>
              </a:ext>
            </a:extLst>
          </p:cNvPr>
          <p:cNvSpPr txBox="1"/>
          <p:nvPr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5</a:t>
            </a:fld>
            <a:endParaRPr lang="en-GB" sz="900" dirty="0"/>
          </a:p>
        </p:txBody>
      </p:sp>
      <p:sp>
        <p:nvSpPr>
          <p:cNvPr id="4" name="Classification">
            <a:extLst>
              <a:ext uri="{FF2B5EF4-FFF2-40B4-BE49-F238E27FC236}">
                <a16:creationId xmlns:a16="http://schemas.microsoft.com/office/drawing/2014/main" id="{758E2CA2-58E8-00E6-A110-8995EC0FA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tx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4F0B4DC-378B-E6F5-6E75-B0E085F0B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8D8C8B5E-8E79-C10D-E8AD-661C3FF2272D}"/>
              </a:ext>
            </a:extLst>
          </p:cNvPr>
          <p:cNvSpPr txBox="1">
            <a:spLocks/>
          </p:cNvSpPr>
          <p:nvPr/>
        </p:nvSpPr>
        <p:spPr>
          <a:xfrm>
            <a:off x="524234" y="820405"/>
            <a:ext cx="4938317" cy="69565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Il pasto in </a:t>
            </a:r>
            <a:r>
              <a:rPr lang="it-IT" sz="4800" dirty="0"/>
              <a:t>famiglia: SOCIALIZZAZIONE</a:t>
            </a:r>
            <a:r>
              <a:rPr lang="it-IT" sz="4400" dirty="0"/>
              <a:t> e </a:t>
            </a:r>
            <a:r>
              <a:rPr lang="it-IT" sz="4800" dirty="0"/>
              <a:t>CONVIVIALITÀ</a:t>
            </a:r>
            <a:endParaRPr lang="it-IT" sz="4400" dirty="0"/>
          </a:p>
        </p:txBody>
      </p:sp>
      <p:graphicFrame>
        <p:nvGraphicFramePr>
          <p:cNvPr id="24" name="Chart 18">
            <a:extLst>
              <a:ext uri="{FF2B5EF4-FFF2-40B4-BE49-F238E27FC236}">
                <a16:creationId xmlns:a16="http://schemas.microsoft.com/office/drawing/2014/main" id="{7D97149E-261D-9763-ABD9-A30155F57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197080"/>
              </p:ext>
            </p:extLst>
          </p:nvPr>
        </p:nvGraphicFramePr>
        <p:xfrm>
          <a:off x="7584550" y="499731"/>
          <a:ext cx="2909778" cy="499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id="{8610B4C5-AFC9-21E2-C839-4577DA295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438231"/>
              </p:ext>
            </p:extLst>
          </p:nvPr>
        </p:nvGraphicFramePr>
        <p:xfrm>
          <a:off x="6095999" y="766145"/>
          <a:ext cx="2650513" cy="4475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0513">
                  <a:extLst>
                    <a:ext uri="{9D8B030D-6E8A-4147-A177-3AD203B41FA5}">
                      <a16:colId xmlns:a16="http://schemas.microsoft.com/office/drawing/2014/main" val="2108238325"/>
                    </a:ext>
                  </a:extLst>
                </a:gridCol>
              </a:tblGrid>
              <a:tr h="40825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…si mangiava sempre tutti insieme a tavola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5047812"/>
                  </a:ext>
                </a:extLst>
              </a:tr>
              <a:tr h="55561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…si è sempre data molta importanza al cibo e alla sua qualità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2356920"/>
                  </a:ext>
                </a:extLst>
              </a:tr>
              <a:tr h="51367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…il pranzo della domenica era un momento importante per stare insieme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773210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…si cucinavo solo piatti della tradizione/tipici della cucina italiana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12308147"/>
                  </a:ext>
                </a:extLst>
              </a:tr>
              <a:tr h="54719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…non potevi alzarti da tavola se non avevi finito tutto quello che c’era nel piatto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0259246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…se qualcosa non ti piaceva, dovevi mangiarlo ugualmente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30670259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…il cibo è visto come una necessità, un’incombenza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57165312"/>
                  </a:ext>
                </a:extLst>
              </a:tr>
              <a:tr h="47200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…si sperimentavano piatti da tutto il mondo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9844701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…c’era sempre il timore che non avessimo mangiato abbastanza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396996"/>
                  </a:ext>
                </a:extLst>
              </a:tr>
            </a:tbl>
          </a:graphicData>
        </a:graphic>
      </p:graphicFrame>
      <p:sp>
        <p:nvSpPr>
          <p:cNvPr id="26" name="Title">
            <a:extLst>
              <a:ext uri="{FF2B5EF4-FFF2-40B4-BE49-F238E27FC236}">
                <a16:creationId xmlns:a16="http://schemas.microsoft.com/office/drawing/2014/main" id="{5E0E732C-64CB-C999-7A35-A98C3FC94E39}"/>
              </a:ext>
            </a:extLst>
          </p:cNvPr>
          <p:cNvSpPr txBox="1">
            <a:spLocks/>
          </p:cNvSpPr>
          <p:nvPr/>
        </p:nvSpPr>
        <p:spPr>
          <a:xfrm>
            <a:off x="5954232" y="128197"/>
            <a:ext cx="5713532" cy="33073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chemeClr val="tx1"/>
                </a:solidFill>
              </a:rPr>
              <a:t>Nella mia famiglia…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EB3BAF99-4754-AD12-8C1E-0621A0DDB435}"/>
              </a:ext>
            </a:extLst>
          </p:cNvPr>
          <p:cNvGrpSpPr/>
          <p:nvPr/>
        </p:nvGrpSpPr>
        <p:grpSpPr>
          <a:xfrm>
            <a:off x="8865088" y="5233469"/>
            <a:ext cx="1313813" cy="190052"/>
            <a:chOff x="7336174" y="5425890"/>
            <a:chExt cx="1313813" cy="190052"/>
          </a:xfrm>
        </p:grpSpPr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9946A259-391D-D923-894B-6149BFB9DA62}"/>
                </a:ext>
              </a:extLst>
            </p:cNvPr>
            <p:cNvSpPr/>
            <p:nvPr/>
          </p:nvSpPr>
          <p:spPr>
            <a:xfrm>
              <a:off x="7336174" y="5466703"/>
              <a:ext cx="129600" cy="12905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>
                <a:lnSpc>
                  <a:spcPct val="112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it-IT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0682445C-D7F2-DF6D-2B57-6860A39C546B}"/>
                </a:ext>
              </a:extLst>
            </p:cNvPr>
            <p:cNvSpPr txBox="1"/>
            <p:nvPr/>
          </p:nvSpPr>
          <p:spPr>
            <a:xfrm>
              <a:off x="7486649" y="5425890"/>
              <a:ext cx="1163338" cy="19005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it-IT" sz="1200" dirty="0">
                  <a:solidFill>
                    <a:schemeClr val="tx1"/>
                  </a:solidFill>
                </a:rPr>
                <a:t>Molto d’accordo</a:t>
              </a: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5CB1981A-449F-EEB0-BEBB-0118E9AE4215}"/>
              </a:ext>
            </a:extLst>
          </p:cNvPr>
          <p:cNvGrpSpPr/>
          <p:nvPr/>
        </p:nvGrpSpPr>
        <p:grpSpPr>
          <a:xfrm>
            <a:off x="8862383" y="5434625"/>
            <a:ext cx="1076782" cy="190052"/>
            <a:chOff x="7336174" y="5425890"/>
            <a:chExt cx="1076782" cy="190052"/>
          </a:xfrm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9642ABD8-F442-E42B-9D22-49EA16C2D955}"/>
                </a:ext>
              </a:extLst>
            </p:cNvPr>
            <p:cNvSpPr/>
            <p:nvPr/>
          </p:nvSpPr>
          <p:spPr>
            <a:xfrm>
              <a:off x="7336174" y="5466703"/>
              <a:ext cx="129600" cy="1290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>
                <a:lnSpc>
                  <a:spcPct val="112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it-IT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B6E47692-1C30-9EB9-ECE7-7C3E51A58343}"/>
                </a:ext>
              </a:extLst>
            </p:cNvPr>
            <p:cNvSpPr txBox="1"/>
            <p:nvPr/>
          </p:nvSpPr>
          <p:spPr>
            <a:xfrm>
              <a:off x="7486649" y="5425890"/>
              <a:ext cx="926307" cy="19005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it-IT" sz="1200" dirty="0">
                  <a:solidFill>
                    <a:schemeClr val="tx1"/>
                  </a:solidFill>
                </a:rPr>
                <a:t>D’accordo</a:t>
              </a:r>
            </a:p>
          </p:txBody>
        </p:sp>
      </p:grpSp>
      <p:pic>
        <p:nvPicPr>
          <p:cNvPr id="33" name="Elemento grafico 32" descr="Femmina contorno">
            <a:extLst>
              <a:ext uri="{FF2B5EF4-FFF2-40B4-BE49-F238E27FC236}">
                <a16:creationId xmlns:a16="http://schemas.microsoft.com/office/drawing/2014/main" id="{AD9B59DD-AFFB-FBBD-AF52-B6E05327C5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494328" y="862754"/>
            <a:ext cx="158378" cy="158378"/>
          </a:xfrm>
          <a:prstGeom prst="rect">
            <a:avLst/>
          </a:prstGeom>
        </p:spPr>
      </p:pic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920CD4A1-E03B-8428-A5A4-F0BA7F3CA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45563"/>
              </p:ext>
            </p:extLst>
          </p:nvPr>
        </p:nvGraphicFramePr>
        <p:xfrm>
          <a:off x="10507421" y="862754"/>
          <a:ext cx="778732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732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949218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48%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821025"/>
                  </a:ext>
                </a:extLst>
              </a:tr>
              <a:tr h="41278">
                <a:tc gridSpan="2"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Centro 48%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graphicFrame>
        <p:nvGraphicFramePr>
          <p:cNvPr id="45" name="Tabella 44">
            <a:extLst>
              <a:ext uri="{FF2B5EF4-FFF2-40B4-BE49-F238E27FC236}">
                <a16:creationId xmlns:a16="http://schemas.microsoft.com/office/drawing/2014/main" id="{4536B782-B286-E5AD-56FE-EEDC91989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772137"/>
              </p:ext>
            </p:extLst>
          </p:nvPr>
        </p:nvGraphicFramePr>
        <p:xfrm>
          <a:off x="10389922" y="1932092"/>
          <a:ext cx="778732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8732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Sud 49%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graphicFrame>
        <p:nvGraphicFramePr>
          <p:cNvPr id="46" name="Tabella 45">
            <a:extLst>
              <a:ext uri="{FF2B5EF4-FFF2-40B4-BE49-F238E27FC236}">
                <a16:creationId xmlns:a16="http://schemas.microsoft.com/office/drawing/2014/main" id="{99F856BF-16F6-F84D-3C8D-5276E784A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656633"/>
              </p:ext>
            </p:extLst>
          </p:nvPr>
        </p:nvGraphicFramePr>
        <p:xfrm>
          <a:off x="10505112" y="1425733"/>
          <a:ext cx="1127091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091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Ceto Medio 34%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graphicFrame>
        <p:nvGraphicFramePr>
          <p:cNvPr id="47" name="Tabella 46">
            <a:extLst>
              <a:ext uri="{FF2B5EF4-FFF2-40B4-BE49-F238E27FC236}">
                <a16:creationId xmlns:a16="http://schemas.microsoft.com/office/drawing/2014/main" id="{EDF7C008-2132-B85B-9DEE-0CC0FF4F3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026831"/>
              </p:ext>
            </p:extLst>
          </p:nvPr>
        </p:nvGraphicFramePr>
        <p:xfrm>
          <a:off x="10192728" y="2934294"/>
          <a:ext cx="139714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140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Ceto Popolare 33%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graphicFrame>
        <p:nvGraphicFramePr>
          <p:cNvPr id="48" name="Tabella 47">
            <a:extLst>
              <a:ext uri="{FF2B5EF4-FFF2-40B4-BE49-F238E27FC236}">
                <a16:creationId xmlns:a16="http://schemas.microsoft.com/office/drawing/2014/main" id="{B3F8FE72-94EF-2EB6-5FA3-8B129C0BF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09266"/>
              </p:ext>
            </p:extLst>
          </p:nvPr>
        </p:nvGraphicFramePr>
        <p:xfrm>
          <a:off x="10124059" y="3432783"/>
          <a:ext cx="139714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140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Ceto Popolare 27%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  <p:pic>
        <p:nvPicPr>
          <p:cNvPr id="49" name="Immagine 48" descr="Immagine che contiene testo, logo, Carattere, biglietto da visita&#10;&#10;Descrizione generata automaticamente">
            <a:extLst>
              <a:ext uri="{FF2B5EF4-FFF2-40B4-BE49-F238E27FC236}">
                <a16:creationId xmlns:a16="http://schemas.microsoft.com/office/drawing/2014/main" id="{82E87EB9-92D6-F551-D464-0B5B20D50DD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0" t="32815" r="15234" b="22148"/>
          <a:stretch/>
        </p:blipFill>
        <p:spPr>
          <a:xfrm>
            <a:off x="10429086" y="6170573"/>
            <a:ext cx="698476" cy="4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Immagine che contiene persona, vestiti, interno, muro&#10;&#10;Descrizione generata automaticamente">
            <a:extLst>
              <a:ext uri="{FF2B5EF4-FFF2-40B4-BE49-F238E27FC236}">
                <a16:creationId xmlns:a16="http://schemas.microsoft.com/office/drawing/2014/main" id="{9DD3A11D-3ECC-CB34-232E-D1C31F2468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Gradient">
            <a:extLst>
              <a:ext uri="{FF2B5EF4-FFF2-40B4-BE49-F238E27FC236}">
                <a16:creationId xmlns:a16="http://schemas.microsoft.com/office/drawing/2014/main" id="{0A3BE302-6DFE-DC00-A675-33FEFBF33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custGeom>
            <a:avLst/>
            <a:gdLst>
              <a:gd name="connsiteX0" fmla="*/ 0 w 11939337"/>
              <a:gd name="connsiteY0" fmla="*/ 0 h 6858000"/>
              <a:gd name="connsiteX1" fmla="*/ 11939337 w 11939337"/>
              <a:gd name="connsiteY1" fmla="*/ 0 h 6858000"/>
              <a:gd name="connsiteX2" fmla="*/ 5081337 w 11939337"/>
              <a:gd name="connsiteY2" fmla="*/ 6858000 h 6858000"/>
              <a:gd name="connsiteX3" fmla="*/ 0 w 11939337"/>
              <a:gd name="connsiteY3" fmla="*/ 6858000 h 6858000"/>
              <a:gd name="connsiteX0" fmla="*/ 0 w 11939337"/>
              <a:gd name="connsiteY0" fmla="*/ 0 h 6858000"/>
              <a:gd name="connsiteX1" fmla="*/ 11939337 w 11939337"/>
              <a:gd name="connsiteY1" fmla="*/ 0 h 6858000"/>
              <a:gd name="connsiteX2" fmla="*/ 5193268 w 11939337"/>
              <a:gd name="connsiteY2" fmla="*/ 6855619 h 6858000"/>
              <a:gd name="connsiteX3" fmla="*/ 0 w 11939337"/>
              <a:gd name="connsiteY3" fmla="*/ 6858000 h 6858000"/>
              <a:gd name="connsiteX4" fmla="*/ 0 w 1193933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9337" h="6858000">
                <a:moveTo>
                  <a:pt x="0" y="0"/>
                </a:moveTo>
                <a:lnTo>
                  <a:pt x="11939337" y="0"/>
                </a:lnTo>
                <a:lnTo>
                  <a:pt x="5193268" y="685561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75000"/>
                </a:schemeClr>
              </a:gs>
              <a:gs pos="38000">
                <a:schemeClr val="tx1">
                  <a:alpha val="24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lassification">
            <a:extLst>
              <a:ext uri="{FF2B5EF4-FFF2-40B4-BE49-F238E27FC236}">
                <a16:creationId xmlns:a16="http://schemas.microsoft.com/office/drawing/2014/main" id="{2896BA0E-8B0C-29C4-4A7F-5F8DE06DC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7230" y="6515735"/>
            <a:ext cx="224260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</a:rPr>
              <a:t>© Ipsos | Giovani e cibo | 19 Novembre 2024 | Public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F660B6A6-5191-479E-92CD-A6B67F4D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30" y="2920753"/>
            <a:ext cx="4122057" cy="2226600"/>
          </a:xfrm>
        </p:spPr>
        <p:txBody>
          <a:bodyPr/>
          <a:lstStyle/>
          <a:p>
            <a:r>
              <a:rPr lang="it-IT" sz="3600" dirty="0"/>
              <a:t>EDUCAZIONE ALIMENTARE: tema in cui i </a:t>
            </a:r>
            <a:r>
              <a:rPr lang="it-IT" sz="4000" dirty="0"/>
              <a:t>GENITORI</a:t>
            </a:r>
            <a:r>
              <a:rPr lang="it-IT" sz="3600" dirty="0"/>
              <a:t> hanno un </a:t>
            </a:r>
            <a:r>
              <a:rPr lang="it-IT" sz="4000" dirty="0"/>
              <a:t>RUOLO FONDAMENTALE</a:t>
            </a:r>
            <a:endParaRPr lang="it-IT" sz="3600" dirty="0"/>
          </a:p>
        </p:txBody>
      </p:sp>
      <p:sp>
        <p:nvSpPr>
          <p:cNvPr id="11" name="Violet Rectangle">
            <a:extLst>
              <a:ext uri="{FF2B5EF4-FFF2-40B4-BE49-F238E27FC236}">
                <a16:creationId xmlns:a16="http://schemas.microsoft.com/office/drawing/2014/main" id="{8DE03111-E609-F266-8A60-DE6E9AE22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V="1">
            <a:off x="6818166" y="1933718"/>
            <a:ext cx="4991365" cy="3797930"/>
          </a:xfrm>
          <a:prstGeom prst="snip1Rect">
            <a:avLst>
              <a:gd name="adj" fmla="val 137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2400" dirty="0" err="1">
              <a:solidFill>
                <a:schemeClr val="tx1"/>
              </a:solidFill>
            </a:endParaRPr>
          </a:p>
        </p:txBody>
      </p:sp>
      <p:graphicFrame>
        <p:nvGraphicFramePr>
          <p:cNvPr id="13" name="Chart 18">
            <a:extLst>
              <a:ext uri="{FF2B5EF4-FFF2-40B4-BE49-F238E27FC236}">
                <a16:creationId xmlns:a16="http://schemas.microsoft.com/office/drawing/2014/main" id="{B0971AF4-2994-457D-59BD-FA767D0A0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752918"/>
              </p:ext>
            </p:extLst>
          </p:nvPr>
        </p:nvGraphicFramePr>
        <p:xfrm>
          <a:off x="7102549" y="2171276"/>
          <a:ext cx="4394790" cy="35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Gruppo 13">
            <a:extLst>
              <a:ext uri="{FF2B5EF4-FFF2-40B4-BE49-F238E27FC236}">
                <a16:creationId xmlns:a16="http://schemas.microsoft.com/office/drawing/2014/main" id="{EA1483BE-03F0-67B9-CD12-BB4C8D5D42C5}"/>
              </a:ext>
            </a:extLst>
          </p:cNvPr>
          <p:cNvGrpSpPr/>
          <p:nvPr/>
        </p:nvGrpSpPr>
        <p:grpSpPr>
          <a:xfrm>
            <a:off x="7358807" y="5278179"/>
            <a:ext cx="1313813" cy="190052"/>
            <a:chOff x="7336174" y="5425890"/>
            <a:chExt cx="1313813" cy="190052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B203AB9C-E2B3-F25E-27C4-0E40E358F8ED}"/>
                </a:ext>
              </a:extLst>
            </p:cNvPr>
            <p:cNvSpPr/>
            <p:nvPr/>
          </p:nvSpPr>
          <p:spPr>
            <a:xfrm>
              <a:off x="7336174" y="5466703"/>
              <a:ext cx="129600" cy="12905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>
                <a:lnSpc>
                  <a:spcPct val="112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it-IT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D6A8CF1-2877-5B36-3B59-39AD754BA7E7}"/>
                </a:ext>
              </a:extLst>
            </p:cNvPr>
            <p:cNvSpPr txBox="1"/>
            <p:nvPr/>
          </p:nvSpPr>
          <p:spPr>
            <a:xfrm>
              <a:off x="7486649" y="5425890"/>
              <a:ext cx="1163338" cy="19005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it-IT" sz="1200" dirty="0">
                  <a:solidFill>
                    <a:schemeClr val="tx1"/>
                  </a:solidFill>
                </a:rPr>
                <a:t>Molto d’accordo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446841BA-9FEB-D969-5C88-46D87FFFCCB5}"/>
              </a:ext>
            </a:extLst>
          </p:cNvPr>
          <p:cNvGrpSpPr/>
          <p:nvPr/>
        </p:nvGrpSpPr>
        <p:grpSpPr>
          <a:xfrm>
            <a:off x="9201031" y="5278179"/>
            <a:ext cx="1076782" cy="190052"/>
            <a:chOff x="7336174" y="5425890"/>
            <a:chExt cx="1076782" cy="190052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5936A992-E89C-F051-A49D-735C83E7017D}"/>
                </a:ext>
              </a:extLst>
            </p:cNvPr>
            <p:cNvSpPr/>
            <p:nvPr/>
          </p:nvSpPr>
          <p:spPr>
            <a:xfrm>
              <a:off x="7336174" y="5466703"/>
              <a:ext cx="129600" cy="1290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>
                <a:lnSpc>
                  <a:spcPct val="112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it-IT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3F0E167-303F-F5B1-FC71-04875C9908E7}"/>
                </a:ext>
              </a:extLst>
            </p:cNvPr>
            <p:cNvSpPr txBox="1"/>
            <p:nvPr/>
          </p:nvSpPr>
          <p:spPr>
            <a:xfrm>
              <a:off x="7486649" y="5425890"/>
              <a:ext cx="926307" cy="19005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it-IT" sz="1200" dirty="0">
                  <a:solidFill>
                    <a:schemeClr val="tx1"/>
                  </a:solidFill>
                </a:rPr>
                <a:t>D’accordo</a:t>
              </a:r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C72D93E-57D0-9609-CD76-464B6A98FC3C}"/>
              </a:ext>
            </a:extLst>
          </p:cNvPr>
          <p:cNvSpPr txBox="1"/>
          <p:nvPr/>
        </p:nvSpPr>
        <p:spPr>
          <a:xfrm>
            <a:off x="6818164" y="2115183"/>
            <a:ext cx="4991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fontAlgn="ctr" latinLnBrk="0" hangingPunct="1"/>
            <a:r>
              <a:rPr lang="it-IT" sz="1400" b="1" i="0" u="none" strike="noStrike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Educare i figli a un'alimentazione sana e varia è fondamentale per la loro salute e il loro benessere futuri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D565797-59AC-FC8B-D994-D21D4DA177DF}"/>
              </a:ext>
            </a:extLst>
          </p:cNvPr>
          <p:cNvSpPr txBox="1"/>
          <p:nvPr/>
        </p:nvSpPr>
        <p:spPr>
          <a:xfrm>
            <a:off x="6797292" y="3676275"/>
            <a:ext cx="4991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fontAlgn="ctr" latinLnBrk="0" hangingPunct="1"/>
            <a:r>
              <a:rPr lang="it-IT" sz="1400" b="1" i="0" u="none" strike="noStrike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Le corrette abitudini alimentari iniziano a casa: i genitori dovrebbero essere un modello positivo per i propri figli</a:t>
            </a:r>
          </a:p>
        </p:txBody>
      </p:sp>
    </p:spTree>
    <p:extLst>
      <p:ext uri="{BB962C8B-B14F-4D97-AF65-F5344CB8AC3E}">
        <p14:creationId xmlns:p14="http://schemas.microsoft.com/office/powerpoint/2010/main" val="335001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immagine 12" descr="Immagine che contiene guarnizione, frutto, Gruppo di alimenti, carota&#10;&#10;Descrizione generata automaticamente">
            <a:extLst>
              <a:ext uri="{FF2B5EF4-FFF2-40B4-BE49-F238E27FC236}">
                <a16:creationId xmlns:a16="http://schemas.microsoft.com/office/drawing/2014/main" id="{E3436999-22FB-3061-C58A-DFD1B3DE0CF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Gradient">
            <a:extLst>
              <a:ext uri="{FF2B5EF4-FFF2-40B4-BE49-F238E27FC236}">
                <a16:creationId xmlns:a16="http://schemas.microsoft.com/office/drawing/2014/main" id="{E70BE3BE-05F0-3A50-6DD2-600776CC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3"/>
            <a:ext cx="12191999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alpha val="75000"/>
                </a:schemeClr>
              </a:gs>
              <a:gs pos="58000">
                <a:schemeClr val="tx1">
                  <a:alpha val="24000"/>
                </a:schemeClr>
              </a:gs>
              <a:gs pos="100000">
                <a:schemeClr val="tx1">
                  <a:alpha val="18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D1F4D-8B7A-7A68-88C8-F92B74F47BC8}"/>
              </a:ext>
            </a:extLst>
          </p:cNvPr>
          <p:cNvSpPr txBox="1"/>
          <p:nvPr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7</a:t>
            </a:fld>
            <a:endParaRPr lang="en-GB" sz="900" dirty="0"/>
          </a:p>
        </p:txBody>
      </p:sp>
      <p:sp>
        <p:nvSpPr>
          <p:cNvPr id="4" name="Classification">
            <a:extLst>
              <a:ext uri="{FF2B5EF4-FFF2-40B4-BE49-F238E27FC236}">
                <a16:creationId xmlns:a16="http://schemas.microsoft.com/office/drawing/2014/main" id="{758E2CA2-58E8-00E6-A110-8995EC0FA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tx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4F0B4DC-378B-E6F5-6E75-B0E085F0B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8D8C8B5E-8E79-C10D-E8AD-661C3FF2272D}"/>
              </a:ext>
            </a:extLst>
          </p:cNvPr>
          <p:cNvSpPr txBox="1">
            <a:spLocks/>
          </p:cNvSpPr>
          <p:nvPr/>
        </p:nvSpPr>
        <p:spPr>
          <a:xfrm>
            <a:off x="524234" y="820405"/>
            <a:ext cx="4938317" cy="69565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La </a:t>
            </a:r>
            <a:r>
              <a:rPr lang="it-IT" sz="4800" dirty="0"/>
              <a:t>FAMIGLIA</a:t>
            </a:r>
            <a:r>
              <a:rPr lang="it-IT" sz="4400" dirty="0"/>
              <a:t> è il primo luogo di promozione dell’</a:t>
            </a:r>
            <a:r>
              <a:rPr lang="it-IT" sz="4800" dirty="0"/>
              <a:t>EDUCAZIONE ALIMENTARE</a:t>
            </a:r>
            <a:endParaRPr lang="it-IT" sz="4400" dirty="0"/>
          </a:p>
        </p:txBody>
      </p:sp>
      <p:sp>
        <p:nvSpPr>
          <p:cNvPr id="19" name="Violet Rectangle">
            <a:extLst>
              <a:ext uri="{FF2B5EF4-FFF2-40B4-BE49-F238E27FC236}">
                <a16:creationId xmlns:a16="http://schemas.microsoft.com/office/drawing/2014/main" id="{6ABCDCD3-F8B5-595E-C55C-9B8F7CA87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V="1">
            <a:off x="6453963" y="-8"/>
            <a:ext cx="5302035" cy="5820229"/>
          </a:xfrm>
          <a:prstGeom prst="snip1Rect">
            <a:avLst>
              <a:gd name="adj" fmla="val 1372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2400" dirty="0" err="1">
              <a:solidFill>
                <a:schemeClr val="tx1"/>
              </a:solidFill>
            </a:endParaRPr>
          </a:p>
        </p:txBody>
      </p:sp>
      <p:sp>
        <p:nvSpPr>
          <p:cNvPr id="20" name="Data">
            <a:extLst>
              <a:ext uri="{FF2B5EF4-FFF2-40B4-BE49-F238E27FC236}">
                <a16:creationId xmlns:a16="http://schemas.microsoft.com/office/drawing/2014/main" id="{16024545-F030-4C14-50EE-67721E1B0A96}"/>
              </a:ext>
            </a:extLst>
          </p:cNvPr>
          <p:cNvSpPr txBox="1">
            <a:spLocks/>
          </p:cNvSpPr>
          <p:nvPr/>
        </p:nvSpPr>
        <p:spPr>
          <a:xfrm>
            <a:off x="6719274" y="1640811"/>
            <a:ext cx="2584214" cy="12111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50000"/>
              <a:buFont typeface="Barlow" panose="020B040602020203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80000"/>
              <a:buFont typeface="Barlow" panose="020B0502040204020203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406020202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1800" indent="406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0" b="1" dirty="0">
                <a:solidFill>
                  <a:schemeClr val="accent6"/>
                </a:solidFill>
              </a:rPr>
              <a:t>44%</a:t>
            </a:r>
          </a:p>
        </p:txBody>
      </p:sp>
      <p:sp>
        <p:nvSpPr>
          <p:cNvPr id="21" name="Text Box">
            <a:extLst>
              <a:ext uri="{FF2B5EF4-FFF2-40B4-BE49-F238E27FC236}">
                <a16:creationId xmlns:a16="http://schemas.microsoft.com/office/drawing/2014/main" id="{1F7769A4-A9FE-D38B-A55D-117DBA7D0189}"/>
              </a:ext>
            </a:extLst>
          </p:cNvPr>
          <p:cNvSpPr txBox="1"/>
          <p:nvPr/>
        </p:nvSpPr>
        <p:spPr>
          <a:xfrm>
            <a:off x="6719273" y="214846"/>
            <a:ext cx="4476843" cy="12111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SzPct val="50000"/>
              <a:buFont typeface="Barlow" panose="020B0406020202030204" pitchFamily="34" charset="0"/>
              <a:buNone/>
              <a:defRPr sz="3600" b="1">
                <a:solidFill>
                  <a:schemeClr val="bg1"/>
                </a:solidFill>
              </a:defRPr>
            </a:lvl1pPr>
            <a:lvl2pPr marL="266700" indent="-2667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SzPct val="80000"/>
              <a:buFont typeface="Barlow" panose="020B0502040204020203" pitchFamily="34" charset="0"/>
              <a:buChar char="●"/>
              <a:defRPr sz="2400" b="1">
                <a:solidFill>
                  <a:schemeClr val="bg1"/>
                </a:solidFill>
              </a:defRPr>
            </a:lvl2pPr>
            <a:lvl3pPr marL="630238" indent="-26035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‒"/>
              <a:defRPr sz="2400" b="1">
                <a:solidFill>
                  <a:schemeClr val="bg1"/>
                </a:solidFill>
              </a:defRPr>
            </a:lvl3pPr>
            <a:lvl4pPr marL="987425" indent="-2286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•"/>
              <a:defRPr sz="2400"/>
            </a:lvl4pPr>
            <a:lvl5pPr marL="1262063" indent="-2286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406020202030204" pitchFamily="34" charset="0"/>
              <a:buChar char="−"/>
              <a:defRPr sz="2400"/>
            </a:lvl5pPr>
            <a:lvl6pPr marL="1701800" indent="4064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•"/>
              <a:defRPr sz="2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800" dirty="0">
                <a:ea typeface="+mj-ea"/>
                <a:cs typeface="+mj-cs"/>
              </a:rPr>
              <a:t>Oggi i luoghi di maggiore promozione dell’educazione alimentare sono…</a:t>
            </a:r>
          </a:p>
        </p:txBody>
      </p:sp>
      <p:sp>
        <p:nvSpPr>
          <p:cNvPr id="22" name="Data">
            <a:extLst>
              <a:ext uri="{FF2B5EF4-FFF2-40B4-BE49-F238E27FC236}">
                <a16:creationId xmlns:a16="http://schemas.microsoft.com/office/drawing/2014/main" id="{CCCC6AD6-6F01-F206-3B5E-5D5D22F72354}"/>
              </a:ext>
            </a:extLst>
          </p:cNvPr>
          <p:cNvSpPr txBox="1">
            <a:spLocks/>
          </p:cNvSpPr>
          <p:nvPr/>
        </p:nvSpPr>
        <p:spPr>
          <a:xfrm>
            <a:off x="6719273" y="2998672"/>
            <a:ext cx="2584214" cy="12111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50000"/>
              <a:buFont typeface="Barlow" panose="020B040602020203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80000"/>
              <a:buFont typeface="Barlow" panose="020B0502040204020203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406020202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1800" indent="406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200" b="1" dirty="0">
                <a:solidFill>
                  <a:schemeClr val="accent6"/>
                </a:solidFill>
              </a:rPr>
              <a:t>36%</a:t>
            </a:r>
          </a:p>
        </p:txBody>
      </p:sp>
      <p:sp>
        <p:nvSpPr>
          <p:cNvPr id="35" name="Data">
            <a:extLst>
              <a:ext uri="{FF2B5EF4-FFF2-40B4-BE49-F238E27FC236}">
                <a16:creationId xmlns:a16="http://schemas.microsoft.com/office/drawing/2014/main" id="{977CD85F-B417-F83C-A854-733A1A116A44}"/>
              </a:ext>
            </a:extLst>
          </p:cNvPr>
          <p:cNvSpPr txBox="1">
            <a:spLocks/>
          </p:cNvSpPr>
          <p:nvPr/>
        </p:nvSpPr>
        <p:spPr>
          <a:xfrm>
            <a:off x="6719273" y="4356533"/>
            <a:ext cx="2584214" cy="12111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50000"/>
              <a:buFont typeface="Barlow" panose="020B040602020203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80000"/>
              <a:buFont typeface="Barlow" panose="020B0502040204020203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406020202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1800" indent="406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b="1" dirty="0">
                <a:solidFill>
                  <a:schemeClr val="accent6"/>
                </a:solidFill>
              </a:rPr>
              <a:t>30%</a:t>
            </a:r>
          </a:p>
        </p:txBody>
      </p:sp>
      <p:sp>
        <p:nvSpPr>
          <p:cNvPr id="36" name="Text Box">
            <a:extLst>
              <a:ext uri="{FF2B5EF4-FFF2-40B4-BE49-F238E27FC236}">
                <a16:creationId xmlns:a16="http://schemas.microsoft.com/office/drawing/2014/main" id="{8A72846E-F3E3-686A-4966-76B48B175830}"/>
              </a:ext>
            </a:extLst>
          </p:cNvPr>
          <p:cNvSpPr txBox="1"/>
          <p:nvPr/>
        </p:nvSpPr>
        <p:spPr>
          <a:xfrm>
            <a:off x="9085285" y="2259285"/>
            <a:ext cx="2259653" cy="592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SzPct val="50000"/>
              <a:buFont typeface="Barlow" panose="020B0406020202030204" pitchFamily="34" charset="0"/>
              <a:buNone/>
              <a:defRPr sz="3600" b="1">
                <a:solidFill>
                  <a:schemeClr val="bg1"/>
                </a:solidFill>
              </a:defRPr>
            </a:lvl1pPr>
            <a:lvl2pPr marL="266700" indent="-2667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SzPct val="80000"/>
              <a:buFont typeface="Barlow" panose="020B0502040204020203" pitchFamily="34" charset="0"/>
              <a:buChar char="●"/>
              <a:defRPr sz="2400" b="1">
                <a:solidFill>
                  <a:schemeClr val="bg1"/>
                </a:solidFill>
              </a:defRPr>
            </a:lvl2pPr>
            <a:lvl3pPr marL="630238" indent="-26035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‒"/>
              <a:defRPr sz="2400" b="1">
                <a:solidFill>
                  <a:schemeClr val="bg1"/>
                </a:solidFill>
              </a:defRPr>
            </a:lvl3pPr>
            <a:lvl4pPr marL="987425" indent="-2286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•"/>
              <a:defRPr sz="2400"/>
            </a:lvl4pPr>
            <a:lvl5pPr marL="1262063" indent="-2286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406020202030204" pitchFamily="34" charset="0"/>
              <a:buChar char="−"/>
              <a:defRPr sz="2400"/>
            </a:lvl5pPr>
            <a:lvl6pPr marL="1701800" indent="4064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•"/>
              <a:defRPr sz="2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4000" dirty="0">
                <a:ea typeface="+mj-ea"/>
                <a:cs typeface="+mj-cs"/>
              </a:rPr>
              <a:t>FAMIGLIA</a:t>
            </a:r>
          </a:p>
        </p:txBody>
      </p:sp>
      <p:sp>
        <p:nvSpPr>
          <p:cNvPr id="37" name="Text Box">
            <a:extLst>
              <a:ext uri="{FF2B5EF4-FFF2-40B4-BE49-F238E27FC236}">
                <a16:creationId xmlns:a16="http://schemas.microsoft.com/office/drawing/2014/main" id="{85307BF5-81F6-AEA6-0098-B16894BC818E}"/>
              </a:ext>
            </a:extLst>
          </p:cNvPr>
          <p:cNvSpPr txBox="1"/>
          <p:nvPr/>
        </p:nvSpPr>
        <p:spPr>
          <a:xfrm>
            <a:off x="8802520" y="3194577"/>
            <a:ext cx="2259653" cy="592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SzPct val="50000"/>
              <a:buFont typeface="Barlow" panose="020B0406020202030204" pitchFamily="34" charset="0"/>
              <a:buNone/>
              <a:defRPr sz="3600" b="1">
                <a:solidFill>
                  <a:schemeClr val="bg1"/>
                </a:solidFill>
              </a:defRPr>
            </a:lvl1pPr>
            <a:lvl2pPr marL="266700" indent="-2667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SzPct val="80000"/>
              <a:buFont typeface="Barlow" panose="020B0502040204020203" pitchFamily="34" charset="0"/>
              <a:buChar char="●"/>
              <a:defRPr sz="2400" b="1">
                <a:solidFill>
                  <a:schemeClr val="bg1"/>
                </a:solidFill>
              </a:defRPr>
            </a:lvl2pPr>
            <a:lvl3pPr marL="630238" indent="-26035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‒"/>
              <a:defRPr sz="2400" b="1">
                <a:solidFill>
                  <a:schemeClr val="bg1"/>
                </a:solidFill>
              </a:defRPr>
            </a:lvl3pPr>
            <a:lvl4pPr marL="987425" indent="-2286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•"/>
              <a:defRPr sz="2400"/>
            </a:lvl4pPr>
            <a:lvl5pPr marL="1262063" indent="-2286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406020202030204" pitchFamily="34" charset="0"/>
              <a:buChar char="−"/>
              <a:defRPr sz="2400"/>
            </a:lvl5pPr>
            <a:lvl6pPr marL="1701800" indent="4064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•"/>
              <a:defRPr sz="2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3200" dirty="0">
                <a:ea typeface="+mj-ea"/>
                <a:cs typeface="+mj-cs"/>
              </a:rPr>
              <a:t>SOCIAL NETWORK</a:t>
            </a:r>
          </a:p>
        </p:txBody>
      </p:sp>
      <p:sp>
        <p:nvSpPr>
          <p:cNvPr id="38" name="Text Box">
            <a:extLst>
              <a:ext uri="{FF2B5EF4-FFF2-40B4-BE49-F238E27FC236}">
                <a16:creationId xmlns:a16="http://schemas.microsoft.com/office/drawing/2014/main" id="{280320B2-030F-B1E2-006B-BC972E4A4A31}"/>
              </a:ext>
            </a:extLst>
          </p:cNvPr>
          <p:cNvSpPr txBox="1"/>
          <p:nvPr/>
        </p:nvSpPr>
        <p:spPr>
          <a:xfrm>
            <a:off x="8658947" y="4911798"/>
            <a:ext cx="2259653" cy="4210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SzPct val="50000"/>
              <a:buFont typeface="Barlow" panose="020B0406020202030204" pitchFamily="34" charset="0"/>
              <a:buNone/>
              <a:defRPr sz="3600" b="1">
                <a:solidFill>
                  <a:schemeClr val="bg1"/>
                </a:solidFill>
              </a:defRPr>
            </a:lvl1pPr>
            <a:lvl2pPr marL="266700" indent="-2667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SzPct val="80000"/>
              <a:buFont typeface="Barlow" panose="020B0502040204020203" pitchFamily="34" charset="0"/>
              <a:buChar char="●"/>
              <a:defRPr sz="2400" b="1">
                <a:solidFill>
                  <a:schemeClr val="bg1"/>
                </a:solidFill>
              </a:defRPr>
            </a:lvl2pPr>
            <a:lvl3pPr marL="630238" indent="-26035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‒"/>
              <a:defRPr sz="2400" b="1">
                <a:solidFill>
                  <a:schemeClr val="bg1"/>
                </a:solidFill>
              </a:defRPr>
            </a:lvl3pPr>
            <a:lvl4pPr marL="987425" indent="-2286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•"/>
              <a:defRPr sz="2400"/>
            </a:lvl4pPr>
            <a:lvl5pPr marL="1262063" indent="-2286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406020202030204" pitchFamily="34" charset="0"/>
              <a:buChar char="−"/>
              <a:defRPr sz="2400"/>
            </a:lvl5pPr>
            <a:lvl6pPr marL="1701800" indent="40640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Barlow" panose="020B0604020202020204" pitchFamily="34" charset="0"/>
              <a:buChar char="•"/>
              <a:defRPr sz="2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800" dirty="0">
                <a:ea typeface="+mj-ea"/>
                <a:cs typeface="+mj-cs"/>
              </a:rPr>
              <a:t>SCUOLA E TV</a:t>
            </a:r>
          </a:p>
        </p:txBody>
      </p:sp>
      <p:pic>
        <p:nvPicPr>
          <p:cNvPr id="39" name="Immagine 38" descr="Immagine che contiene testo, logo, Carattere, biglietto da visita&#10;&#10;Descrizione generata automaticamente">
            <a:extLst>
              <a:ext uri="{FF2B5EF4-FFF2-40B4-BE49-F238E27FC236}">
                <a16:creationId xmlns:a16="http://schemas.microsoft.com/office/drawing/2014/main" id="{15F65CEB-7EBA-39D7-D10D-B5EB6E4D5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0" t="32815" r="15234" b="22148"/>
          <a:stretch/>
        </p:blipFill>
        <p:spPr>
          <a:xfrm>
            <a:off x="10429086" y="6170573"/>
            <a:ext cx="698476" cy="4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5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immagine 9" descr="Immagine che contiene interno, mela, tavolo, frutto&#10;&#10;Descrizione generata automaticamente">
            <a:extLst>
              <a:ext uri="{FF2B5EF4-FFF2-40B4-BE49-F238E27FC236}">
                <a16:creationId xmlns:a16="http://schemas.microsoft.com/office/drawing/2014/main" id="{D8482B40-0BF4-6DB4-8FF3-A1D8D475439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F372E2-DB55-86A9-099E-F34C2F7C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99" y="3161847"/>
            <a:ext cx="6093749" cy="2115400"/>
          </a:xfrm>
        </p:spPr>
        <p:txBody>
          <a:bodyPr/>
          <a:lstStyle/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D’ACCORDO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 la SCUOLA ha un RUOLO IMPORTANTE</a:t>
            </a:r>
            <a:b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dirty="0">
                <a:solidFill>
                  <a:schemeClr val="tx2"/>
                </a:solidFill>
                <a:ea typeface="+mn-ea"/>
                <a:cs typeface="+mn-cs"/>
              </a:rPr>
              <a:t>47</a:t>
            </a:r>
            <a:r>
              <a:rPr lang="it-IT" sz="2800" dirty="0">
                <a:solidFill>
                  <a:schemeClr val="tx2"/>
                </a:solidFill>
                <a:ea typeface="+mn-ea"/>
                <a:cs typeface="+mn-cs"/>
              </a:rPr>
              <a:t>%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MOLTO D’ACCORDO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7" name="Data">
            <a:extLst>
              <a:ext uri="{FF2B5EF4-FFF2-40B4-BE49-F238E27FC236}">
                <a16:creationId xmlns:a16="http://schemas.microsoft.com/office/drawing/2014/main" id="{4DFB6D4D-59A8-1CF5-5AC2-A06CB6D9832F}"/>
              </a:ext>
            </a:extLst>
          </p:cNvPr>
          <p:cNvSpPr txBox="1"/>
          <p:nvPr/>
        </p:nvSpPr>
        <p:spPr>
          <a:xfrm>
            <a:off x="449999" y="870901"/>
            <a:ext cx="5940473" cy="268040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</a:pPr>
            <a:r>
              <a:rPr lang="en-US" sz="16700" b="1" dirty="0">
                <a:solidFill>
                  <a:schemeClr val="tx2">
                    <a:lumMod val="50000"/>
                  </a:schemeClr>
                </a:solidFill>
              </a:rPr>
              <a:t>86</a:t>
            </a:r>
            <a:r>
              <a:rPr lang="en-US" sz="9700" b="1" dirty="0">
                <a:solidFill>
                  <a:schemeClr val="tx2">
                    <a:lumMod val="50000"/>
                  </a:schemeClr>
                </a:solidFill>
              </a:rPr>
              <a:t>%</a:t>
            </a:r>
            <a:endParaRPr lang="en-US" sz="167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DEEC6-2A56-5EF1-70D2-9E6956100493}"/>
              </a:ext>
            </a:extLst>
          </p:cNvPr>
          <p:cNvSpPr txBox="1"/>
          <p:nvPr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8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4" name="Classification">
            <a:extLst>
              <a:ext uri="{FF2B5EF4-FFF2-40B4-BE49-F238E27FC236}">
                <a16:creationId xmlns:a16="http://schemas.microsoft.com/office/drawing/2014/main" id="{7AD11D14-4CEF-7A09-E770-C2FCF2BBE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>
                <a:solidFill>
                  <a:schemeClr val="bg1"/>
                </a:solidFill>
                <a:effectLst/>
              </a:rPr>
              <a:t>© Ipsos | Giovani e cibo | 19 Novembre 2024 | Public </a:t>
            </a:r>
            <a:endParaRPr lang="en-GB" sz="800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B0F42F1-A6BD-1E27-35E1-6C17BC97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pic>
        <p:nvPicPr>
          <p:cNvPr id="12" name="Immagine 11" descr="Immagine che contiene testo, logo, Carattere, biglietto da visita&#10;&#10;Descrizione generata automaticamente">
            <a:extLst>
              <a:ext uri="{FF2B5EF4-FFF2-40B4-BE49-F238E27FC236}">
                <a16:creationId xmlns:a16="http://schemas.microsoft.com/office/drawing/2014/main" id="{389DED26-50FD-5B32-5E5E-8A6379D53C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40" t="32815" r="15234" b="22148"/>
          <a:stretch/>
        </p:blipFill>
        <p:spPr>
          <a:xfrm>
            <a:off x="10429086" y="6170573"/>
            <a:ext cx="698476" cy="449866"/>
          </a:xfrm>
          <a:prstGeom prst="rect">
            <a:avLst/>
          </a:prstGeom>
        </p:spPr>
      </p:pic>
      <p:sp>
        <p:nvSpPr>
          <p:cNvPr id="5" name="Title">
            <a:extLst>
              <a:ext uri="{FF2B5EF4-FFF2-40B4-BE49-F238E27FC236}">
                <a16:creationId xmlns:a16="http://schemas.microsoft.com/office/drawing/2014/main" id="{0C2B8026-6DCC-7749-3F29-AE796EDD2008}"/>
              </a:ext>
            </a:extLst>
          </p:cNvPr>
          <p:cNvSpPr txBox="1">
            <a:spLocks/>
          </p:cNvSpPr>
          <p:nvPr/>
        </p:nvSpPr>
        <p:spPr>
          <a:xfrm>
            <a:off x="3306726" y="86758"/>
            <a:ext cx="8435275" cy="69565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it-IT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EDUCAZIONE ALIMENTARE: </a:t>
            </a:r>
          </a:p>
          <a:p>
            <a:pPr algn="r"/>
            <a:r>
              <a:rPr lang="it-IT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RUOLO DELLA SCUOLA</a:t>
            </a:r>
          </a:p>
        </p:txBody>
      </p:sp>
    </p:spTree>
    <p:extLst>
      <p:ext uri="{BB962C8B-B14F-4D97-AF65-F5344CB8AC3E}">
        <p14:creationId xmlns:p14="http://schemas.microsoft.com/office/powerpoint/2010/main" val="98402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olet Rectangle">
            <a:extLst>
              <a:ext uri="{FF2B5EF4-FFF2-40B4-BE49-F238E27FC236}">
                <a16:creationId xmlns:a16="http://schemas.microsoft.com/office/drawing/2014/main" id="{DD853AED-48D1-DF70-AFD5-9FD9656D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flipV="1">
            <a:off x="4332289" y="-11"/>
            <a:ext cx="7409711" cy="5948361"/>
          </a:xfrm>
          <a:prstGeom prst="snip1Rect">
            <a:avLst>
              <a:gd name="adj" fmla="val 1372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2400" dirty="0" err="1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2BE5BE-264D-D808-A889-13468941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3520338" cy="715669"/>
          </a:xfrm>
        </p:spPr>
        <p:txBody>
          <a:bodyPr/>
          <a:lstStyle/>
          <a:p>
            <a:r>
              <a:rPr lang="it-IT" dirty="0"/>
              <a:t>Occasioni di partecipazione a percorsi formativi sull’educazione alimentare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17C901D-8720-987A-4D6D-96A6EABFF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30607"/>
              </p:ext>
            </p:extLst>
          </p:nvPr>
        </p:nvGraphicFramePr>
        <p:xfrm>
          <a:off x="8714607" y="115504"/>
          <a:ext cx="2719383" cy="48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magine 9" descr="Immagine che contiene Viso umano, persona, vestiti, sorriso&#10;&#10;Descrizione generata automaticamente">
            <a:extLst>
              <a:ext uri="{FF2B5EF4-FFF2-40B4-BE49-F238E27FC236}">
                <a16:creationId xmlns:a16="http://schemas.microsoft.com/office/drawing/2014/main" id="{9A95D0BE-90F6-0466-48D2-17F3691C2E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206" y="2192866"/>
            <a:ext cx="3269338" cy="3755483"/>
          </a:xfrm>
          <a:prstGeom prst="rect">
            <a:avLst/>
          </a:prstGeom>
        </p:spPr>
      </p:pic>
      <p:graphicFrame>
        <p:nvGraphicFramePr>
          <p:cNvPr id="12" name="Country Names">
            <a:extLst>
              <a:ext uri="{FF2B5EF4-FFF2-40B4-BE49-F238E27FC236}">
                <a16:creationId xmlns:a16="http://schemas.microsoft.com/office/drawing/2014/main" id="{33B53D5A-8A1B-81A6-58EC-B33F23CED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14198"/>
              </p:ext>
            </p:extLst>
          </p:nvPr>
        </p:nvGraphicFramePr>
        <p:xfrm>
          <a:off x="6554806" y="345739"/>
          <a:ext cx="2159802" cy="447651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59802">
                  <a:extLst>
                    <a:ext uri="{9D8B030D-6E8A-4147-A177-3AD203B41FA5}">
                      <a16:colId xmlns:a16="http://schemas.microsoft.com/office/drawing/2014/main" val="1722477079"/>
                    </a:ext>
                  </a:extLst>
                </a:gridCol>
              </a:tblGrid>
              <a:tr h="75746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ALMENO A UN LIVELLO SCOLTASTICO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820669"/>
                  </a:ext>
                </a:extLst>
              </a:tr>
              <a:tr h="76014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Scuola primaria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570579"/>
                  </a:ext>
                </a:extLst>
              </a:tr>
              <a:tr h="75944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Scuola secondaria inferiore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703981"/>
                  </a:ext>
                </a:extLst>
              </a:tr>
              <a:tr h="73779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Scuola secondaria superiore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799508"/>
                  </a:ext>
                </a:extLst>
              </a:tr>
              <a:tr h="73609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Università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542657"/>
                  </a:ext>
                </a:extLst>
              </a:tr>
              <a:tr h="72558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 CAPITATO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222242"/>
                  </a:ext>
                </a:extLst>
              </a:tr>
            </a:tbl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9C57B86C-1817-DB25-71EA-ECB4690AF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61122"/>
              </p:ext>
            </p:extLst>
          </p:nvPr>
        </p:nvGraphicFramePr>
        <p:xfrm>
          <a:off x="9277350" y="4744288"/>
          <a:ext cx="16891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val="404680066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760453160"/>
                    </a:ext>
                  </a:extLst>
                </a:gridCol>
              </a:tblGrid>
              <a:tr h="41278">
                <a:tc>
                  <a:txBody>
                    <a:bodyPr/>
                    <a:lstStyle/>
                    <a:p>
                      <a:pPr algn="r"/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18-24 anni </a:t>
                      </a:r>
                    </a:p>
                    <a:p>
                      <a:pPr algn="r"/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25-34 anni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35%</a:t>
                      </a:r>
                    </a:p>
                    <a:p>
                      <a:pPr algn="r"/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53%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8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478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Theme2">
  <a:themeElements>
    <a:clrScheme name="Ipsos_2024_v2">
      <a:dk1>
        <a:srgbClr val="000000"/>
      </a:dk1>
      <a:lt1>
        <a:sysClr val="window" lastClr="FFFFFF"/>
      </a:lt1>
      <a:dk2>
        <a:srgbClr val="1DAFAD"/>
      </a:dk2>
      <a:lt2>
        <a:srgbClr val="103C50"/>
      </a:lt2>
      <a:accent1>
        <a:srgbClr val="121B5A"/>
      </a:accent1>
      <a:accent2>
        <a:srgbClr val="E2DA51"/>
      </a:accent2>
      <a:accent3>
        <a:srgbClr val="FF740F"/>
      </a:accent3>
      <a:accent4>
        <a:srgbClr val="452567"/>
      </a:accent4>
      <a:accent5>
        <a:srgbClr val="E50158"/>
      </a:accent5>
      <a:accent6>
        <a:srgbClr val="9FE5D8"/>
      </a:accent6>
      <a:hlink>
        <a:srgbClr val="2F469C"/>
      </a:hlink>
      <a:folHlink>
        <a:srgbClr val="84329B"/>
      </a:folHlink>
    </a:clrScheme>
    <a:fontScheme name="Ipsos General">
      <a:majorFont>
        <a:latin typeface="Barlow Semi Condensed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7EBF0"/>
        </a:solidFill>
        <a:ln>
          <a:noFill/>
        </a:ln>
      </a:spPr>
      <a:bodyPr rtlCol="0" anchor="t"/>
      <a:lstStyle>
        <a:defPPr algn="l">
          <a:lnSpc>
            <a:spcPct val="112000"/>
          </a:lnSpc>
          <a:spcBef>
            <a:spcPts val="400"/>
          </a:spcBef>
          <a:spcAft>
            <a:spcPts val="400"/>
          </a:spcAft>
          <a:defRPr sz="2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5000"/>
          </a:lnSpc>
          <a:spcBef>
            <a:spcPts val="400"/>
          </a:spcBef>
          <a:spcAft>
            <a:spcPts val="400"/>
          </a:spcAft>
          <a:defRPr sz="24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Green">
      <a:srgbClr val="2DB574"/>
    </a:custClr>
    <a:custClr name="Sky Blue">
      <a:srgbClr val="A5CEE3"/>
    </a:custClr>
    <a:custClr name="Lilac">
      <a:srgbClr val="E3D8F0"/>
    </a:custClr>
    <a:custClr name="Pastel Pink">
      <a:srgbClr val="FFE1EC"/>
    </a:custClr>
    <a:custClr name="Yellow Meringue">
      <a:srgbClr val="F3F0B9"/>
    </a:custClr>
    <a:custClr name="Delicate Turquoise">
      <a:srgbClr val="9FE5D8"/>
    </a:custClr>
    <a:custClr name=" -- ">
      <a:srgbClr val="FFFFFF"/>
    </a:custClr>
    <a:custClr name="Light Grey">
      <a:srgbClr val="E7EBF0"/>
    </a:custClr>
    <a:custClr name="Mid Grey">
      <a:srgbClr val="585858"/>
    </a:custClr>
  </a:custClrLst>
  <a:extLst>
    <a:ext uri="{05A4C25C-085E-4340-85A3-A5531E510DB2}">
      <thm15:themeFamily xmlns:thm15="http://schemas.microsoft.com/office/thememl/2012/main" name="Ipsos PPT template_presentation_EN_v2.potx" id="{61EF7949-98B0-45C6-A07D-5485E62C2011}" vid="{632D3B1A-704D-4C2A-AD9E-F4CCD00CE4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Barlow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Barlow"/>
        <a:font script="Bugi" typeface="Leelawadee UI"/>
        <a:font script="Bopo" typeface="Microsoft JhengHei"/>
        <a:font script="Java" typeface="Javanese Text"/>
        <a:font script="Lisu" typeface="Barlow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Barlow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Barlow"/>
        <a:font script="Hebr" typeface="Barlo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rlow"/>
        <a:font script="Uigh" typeface="Microsoft Uighur"/>
        <a:font script="Geor" typeface="Sylfaen"/>
        <a:font script="Armn" typeface="Barlow"/>
        <a:font script="Bugi" typeface="Leelawadee UI"/>
        <a:font script="Bopo" typeface="Microsoft JhengHei"/>
        <a:font script="Java" typeface="Javanese Text"/>
        <a:font script="Lisu" typeface="Barlow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Barlow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Barlow"/>
        <a:font script="Bugi" typeface="Leelawadee UI"/>
        <a:font script="Bopo" typeface="Microsoft JhengHei"/>
        <a:font script="Java" typeface="Javanese Text"/>
        <a:font script="Lisu" typeface="Barlow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Barlow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Barlow"/>
        <a:font script="Hebr" typeface="Barlo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rlow"/>
        <a:font script="Uigh" typeface="Microsoft Uighur"/>
        <a:font script="Geor" typeface="Sylfaen"/>
        <a:font script="Armn" typeface="Barlow"/>
        <a:font script="Bugi" typeface="Leelawadee UI"/>
        <a:font script="Bopo" typeface="Microsoft JhengHei"/>
        <a:font script="Java" typeface="Javanese Text"/>
        <a:font script="Lisu" typeface="Barlow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D53D4CEF66B844AFDAC2928DB807E4" ma:contentTypeVersion="10" ma:contentTypeDescription="Create a new document." ma:contentTypeScope="" ma:versionID="1723c9be2d2a61555e6ae5710a6a885a">
  <xsd:schema xmlns:xsd="http://www.w3.org/2001/XMLSchema" xmlns:xs="http://www.w3.org/2001/XMLSchema" xmlns:p="http://schemas.microsoft.com/office/2006/metadata/properties" xmlns:ns2="10c470b6-6943-4b25-8840-1f9dda3bdcb8" xmlns:ns3="44624973-eda7-4d1d-840c-1d76c87d6b4a" targetNamespace="http://schemas.microsoft.com/office/2006/metadata/properties" ma:root="true" ma:fieldsID="3c37eadabdc2effb6ee410830e8218a6" ns2:_="" ns3:_="">
    <xsd:import namespace="10c470b6-6943-4b25-8840-1f9dda3bdcb8"/>
    <xsd:import namespace="44624973-eda7-4d1d-840c-1d76c87d6b4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470b6-6943-4b25-8840-1f9dda3bdcb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120647d-17bd-4a63-9afd-bbea8594a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24973-eda7-4d1d-840c-1d76c87d6b4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1497375-415a-4fb9-9d71-f8fbfa4e87dc}" ma:internalName="TaxCatchAll" ma:showField="CatchAllData" ma:web="44624973-eda7-4d1d-840c-1d76c87d6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470b6-6943-4b25-8840-1f9dda3bdcb8">
      <Terms xmlns="http://schemas.microsoft.com/office/infopath/2007/PartnerControls"/>
    </lcf76f155ced4ddcb4097134ff3c332f>
    <TaxCatchAll xmlns="44624973-eda7-4d1d-840c-1d76c87d6b4a" xsi:nil="true"/>
  </documentManagement>
</p:properties>
</file>

<file path=customXml/itemProps1.xml><?xml version="1.0" encoding="utf-8"?>
<ds:datastoreItem xmlns:ds="http://schemas.openxmlformats.org/officeDocument/2006/customXml" ds:itemID="{676A31D0-D410-459F-8B3A-5041DA332E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F8B055-2B64-4219-A0D8-F3F44D176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470b6-6943-4b25-8840-1f9dda3bdcb8"/>
    <ds:schemaRef ds:uri="44624973-eda7-4d1d-840c-1d76c87d6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9F5D46-0D18-4E51-B0BB-23A7F75C0A59}">
  <ds:schemaRefs>
    <ds:schemaRef ds:uri="http://schemas.microsoft.com/office/2006/documentManagement/types"/>
    <ds:schemaRef ds:uri="http://purl.org/dc/elements/1.1/"/>
    <ds:schemaRef ds:uri="10c470b6-6943-4b25-8840-1f9dda3bdcb8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44624973-eda7-4d1d-840c-1d76c87d6b4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Ipsos PPT template_presentation_EN</Template>
  <TotalTime>579</TotalTime>
  <Words>2346</Words>
  <Application>Microsoft Office PowerPoint</Application>
  <PresentationFormat>Widescreen</PresentationFormat>
  <Paragraphs>258</Paragraphs>
  <Slides>21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Wingdings</vt:lpstr>
      <vt:lpstr>Wingdings 2</vt:lpstr>
      <vt:lpstr>Barlow</vt:lpstr>
      <vt:lpstr>Theme2</vt:lpstr>
      <vt:lpstr>Giovani e Cibo </vt:lpstr>
      <vt:lpstr>Il rapporto con il cibo, il ruolo della famiglia e L’educazione alimentare</vt:lpstr>
      <vt:lpstr>Il racconto dell’IDEA del CIBO: il valore immateriale oltre l’atto del nutrirsi</vt:lpstr>
      <vt:lpstr>mia MAMMA è la persona che più delle altre ha inciso sui miei GUSTI e ABITUDINI alimentari</vt:lpstr>
      <vt:lpstr>Presentazione standard di PowerPoint</vt:lpstr>
      <vt:lpstr>EDUCAZIONE ALIMENTARE: tema in cui i GENITORI hanno un RUOLO FONDAMENTALE</vt:lpstr>
      <vt:lpstr>Presentazione standard di PowerPoint</vt:lpstr>
      <vt:lpstr>D’ACCORDO che la SCUOLA ha un RUOLO IMPORTANTE  47% MOLTO D’ACCORDO</vt:lpstr>
      <vt:lpstr>Occasioni di partecipazione a percorsi formativi sull’educazione alimentare</vt:lpstr>
      <vt:lpstr>È IMPORTANTE che fin dalla scuola primaria siano organizzati percorsi di educazione alimentare…</vt:lpstr>
      <vt:lpstr>Il rapporto con la cucina</vt:lpstr>
      <vt:lpstr>L’interesse per la CUCINA inizia nell’INFANZIA</vt:lpstr>
      <vt:lpstr>Presentazione standard di PowerPoint</vt:lpstr>
      <vt:lpstr>Cucinare è AMORE, CREATIVITÀ e BENESSERE INTERIORE</vt:lpstr>
      <vt:lpstr>ONLINE si trovano tutte le RICETTE</vt:lpstr>
      <vt:lpstr>EATING OUT</vt:lpstr>
      <vt:lpstr>Presentazione standard di PowerPoint</vt:lpstr>
      <vt:lpstr>Presentazione standard di PowerPoint</vt:lpstr>
      <vt:lpstr>NOTA METODOLGICA</vt:lpstr>
      <vt:lpstr>Metodologia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Ipsos Report</dc:subject>
  <dc:creator>Barbara Toci</dc:creator>
  <cp:lastModifiedBy>Gianluca Giordano</cp:lastModifiedBy>
  <cp:revision>20</cp:revision>
  <cp:lastPrinted>2024-11-19T07:27:36Z</cp:lastPrinted>
  <dcterms:created xsi:type="dcterms:W3CDTF">2024-11-11T15:29:23Z</dcterms:created>
  <dcterms:modified xsi:type="dcterms:W3CDTF">2024-11-19T07:33:19Z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0x010100C1D53D4CEF66B844AFDAC2928DB807E4</vt:lpwstr>
  </property>
</Properties>
</file>