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8288000" cy="10287000"/>
  <p:notesSz cx="6797675" cy="9926638"/>
  <p:embeddedFontLst>
    <p:embeddedFont>
      <p:font typeface="Lato Bold"/>
      <p:regular r:id="rId9"/>
    </p:embeddedFont>
    <p:embeddedFont>
      <p:font typeface="League Spartan"/>
      <p:regular r:id="rId10"/>
    </p:embeddedFont>
    <p:embeddedFont>
      <p:font typeface="Poppins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ownloads\trend-eccesso-ponderal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Abitudini%20nei%20pasti%20-%20et&#224;%20dettaglio%20(IT1,83_85_DF_DCCV_AVQ_PERSONE1_236,1.0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Abitudini%20nei%20pasti%20-%20et&#224;%20dettaglio%20(IT1,83_85_DF_DCCV_AVQ_PERSONE1_236,1.0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Abitudini%20nei%20pasti%20-%20et&#224;%20dettaglio%20(IT1,83_85_DF_DCCV_AVQ_PERSONE1_236,1.0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Abitudini%20nei%20pasti%20-%20et&#224;%20dettaglio%20(IT1,83_85_DF_DCCV_AVQ_PERSONE1_236,1.0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Abitudini%20nei%20pasti%20-%20et&#224;%20dettaglio%20(IT1,83_85_DF_DCCV_AVQ_PERSONE1_236,1.0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Verdure,%20ortaggi%20e%20frutta%20-%20et&#224;%20dettaglio%20(IT1,83_85_DF_DCCV_AVQ_PERSONE1_248,1.0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e.ferretti\Desktop\Presentazione%20Sbraga%20Assemblea\Verdure,%20ortaggi%20e%20frutta%20-%20et&#224;%20dettaglio%20(IT1,83_85_DF_DCCV_AVQ_PERSONE1_248,1.0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87192675320875E-2"/>
          <c:y val="0.17362744040556577"/>
          <c:w val="0.92097370879487517"/>
          <c:h val="0.72756816856226303"/>
        </c:manualLayout>
      </c:layout>
      <c:lineChart>
        <c:grouping val="standard"/>
        <c:varyColors val="0"/>
        <c:ser>
          <c:idx val="0"/>
          <c:order val="0"/>
          <c:tx>
            <c:strRef>
              <c:f>'Ark1'!$A$14</c:f>
              <c:strCache>
                <c:ptCount val="1"/>
                <c:pt idx="0">
                  <c:v>Sovrappeso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142875">
                <a:solidFill>
                  <a:schemeClr val="accent5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1.2136974425661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6A-4FE2-96D5-EBDC7BB7105B}"/>
                </c:ext>
              </c:extLst>
            </c:dLbl>
            <c:dLbl>
              <c:idx val="1"/>
              <c:layout>
                <c:manualLayout>
                  <c:x val="-6.4152579107065455E-2"/>
                  <c:y val="0.12037037037037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6A-4FE2-96D5-EBDC7BB7105B}"/>
                </c:ext>
              </c:extLst>
            </c:dLbl>
            <c:dLbl>
              <c:idx val="2"/>
              <c:layout>
                <c:manualLayout>
                  <c:x val="1.5604681404421327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6A-4FE2-96D5-EBDC7BB7105B}"/>
                </c:ext>
              </c:extLst>
            </c:dLbl>
            <c:dLbl>
              <c:idx val="3"/>
              <c:layout>
                <c:manualLayout>
                  <c:x val="-4.6814044213263982E-2"/>
                  <c:y val="0.1249999999999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6A-4FE2-96D5-EBDC7BB7105B}"/>
                </c:ext>
              </c:extLst>
            </c:dLbl>
            <c:dLbl>
              <c:idx val="4"/>
              <c:layout>
                <c:manualLayout>
                  <c:x val="1.3870827915041179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6A-4FE2-96D5-EBDC7BB7105B}"/>
                </c:ext>
              </c:extLst>
            </c:dLbl>
            <c:dLbl>
              <c:idx val="5"/>
              <c:layout>
                <c:manualLayout>
                  <c:x val="-4.6814044213263982E-2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6A-4FE2-96D5-EBDC7BB7105B}"/>
                </c:ext>
              </c:extLst>
            </c:dLbl>
            <c:dLbl>
              <c:idx val="6"/>
              <c:layout>
                <c:manualLayout>
                  <c:x val="-1.2714778706579134E-16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6A-4FE2-96D5-EBDC7BB7105B}"/>
                </c:ext>
              </c:extLst>
            </c:dLbl>
            <c:spPr>
              <a:noFill/>
              <a:ln w="28575">
                <a:solidFill>
                  <a:schemeClr val="accent5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'Ark1'!$B$13:$H$13</c:f>
              <c:strCache>
                <c:ptCount val="7"/>
                <c:pt idx="0">
                  <c:v>2008/9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2019</c:v>
                </c:pt>
                <c:pt idx="6">
                  <c:v>2023</c:v>
                </c:pt>
              </c:strCache>
            </c:strRef>
          </c:cat>
          <c:val>
            <c:numRef>
              <c:f>'Ark1'!$B$14:$H$14</c:f>
              <c:numCache>
                <c:formatCode>General</c:formatCode>
                <c:ptCount val="7"/>
                <c:pt idx="0">
                  <c:v>23.2</c:v>
                </c:pt>
                <c:pt idx="1">
                  <c:v>23</c:v>
                </c:pt>
                <c:pt idx="2">
                  <c:v>22.2</c:v>
                </c:pt>
                <c:pt idx="3">
                  <c:v>20.9</c:v>
                </c:pt>
                <c:pt idx="4">
                  <c:v>21.3</c:v>
                </c:pt>
                <c:pt idx="5">
                  <c:v>20.399999999999999</c:v>
                </c:pt>
                <c:pt idx="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6A-4FE2-96D5-EBDC7BB7105B}"/>
            </c:ext>
          </c:extLst>
        </c:ser>
        <c:ser>
          <c:idx val="1"/>
          <c:order val="1"/>
          <c:tx>
            <c:strRef>
              <c:f>'Ark1'!$A$15</c:f>
              <c:strCache>
                <c:ptCount val="1"/>
                <c:pt idx="0">
                  <c:v>Obesità</c:v>
                </c:pt>
              </c:strCache>
            </c:strRef>
          </c:tx>
          <c:spPr>
            <a:ln w="66675" cap="rnd">
              <a:solidFill>
                <a:srgbClr val="C00000">
                  <a:alpha val="83000"/>
                </a:srgb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111125">
                <a:solidFill>
                  <a:srgbClr val="C00000">
                    <a:alpha val="76000"/>
                  </a:srgb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4152579107065469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6A-4FE2-96D5-EBDC7BB7105B}"/>
                </c:ext>
              </c:extLst>
            </c:dLbl>
            <c:dLbl>
              <c:idx val="1"/>
              <c:layout>
                <c:manualLayout>
                  <c:x val="-2.0806241872561769E-2"/>
                  <c:y val="0.14814814814814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6A-4FE2-96D5-EBDC7BB7105B}"/>
                </c:ext>
              </c:extLst>
            </c:dLbl>
            <c:dLbl>
              <c:idx val="2"/>
              <c:layout>
                <c:manualLayout>
                  <c:x val="-3.294321629822286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6A-4FE2-96D5-EBDC7BB7105B}"/>
                </c:ext>
              </c:extLst>
            </c:dLbl>
            <c:dLbl>
              <c:idx val="3"/>
              <c:layout>
                <c:manualLayout>
                  <c:x val="-1.5604681404421327E-2"/>
                  <c:y val="0.1574074074074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6A-4FE2-96D5-EBDC7BB7105B}"/>
                </c:ext>
              </c:extLst>
            </c:dLbl>
            <c:dLbl>
              <c:idx val="4"/>
              <c:layout>
                <c:manualLayout>
                  <c:x val="-1.0403120936280884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6A-4FE2-96D5-EBDC7BB7105B}"/>
                </c:ext>
              </c:extLst>
            </c:dLbl>
            <c:dLbl>
              <c:idx val="5"/>
              <c:layout>
                <c:manualLayout>
                  <c:x val="1.7338534893801473E-3"/>
                  <c:y val="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6A-4FE2-96D5-EBDC7BB7105B}"/>
                </c:ext>
              </c:extLst>
            </c:dLbl>
            <c:dLbl>
              <c:idx val="6"/>
              <c:layout>
                <c:manualLayout>
                  <c:x val="2.0806241872561769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6A-4FE2-96D5-EBDC7BB7105B}"/>
                </c:ext>
              </c:extLst>
            </c:dLbl>
            <c:spPr>
              <a:noFill/>
              <a:ln w="28575"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'Ark1'!$B$13:$H$13</c:f>
              <c:strCache>
                <c:ptCount val="7"/>
                <c:pt idx="0">
                  <c:v>2008/9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2019</c:v>
                </c:pt>
                <c:pt idx="6">
                  <c:v>2023</c:v>
                </c:pt>
              </c:strCache>
            </c:strRef>
          </c:cat>
          <c:val>
            <c:numRef>
              <c:f>'Ark1'!$B$15:$H$15</c:f>
              <c:numCache>
                <c:formatCode>General</c:formatCode>
                <c:ptCount val="7"/>
                <c:pt idx="0">
                  <c:v>12</c:v>
                </c:pt>
                <c:pt idx="1">
                  <c:v>11.2</c:v>
                </c:pt>
                <c:pt idx="2">
                  <c:v>10.6</c:v>
                </c:pt>
                <c:pt idx="3">
                  <c:v>9.8000000000000007</c:v>
                </c:pt>
                <c:pt idx="4">
                  <c:v>9.3000000000000007</c:v>
                </c:pt>
                <c:pt idx="5">
                  <c:v>9.4</c:v>
                </c:pt>
                <c:pt idx="6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66A-4FE2-96D5-EBDC7BB71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746367"/>
        <c:axId val="731754527"/>
      </c:lineChart>
      <c:catAx>
        <c:axId val="731746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1754527"/>
        <c:crosses val="autoZero"/>
        <c:auto val="1"/>
        <c:lblAlgn val="ctr"/>
        <c:lblOffset val="100"/>
        <c:noMultiLvlLbl val="0"/>
      </c:catAx>
      <c:valAx>
        <c:axId val="731754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1746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10154613026318E-2"/>
          <c:y val="0.12609961348974566"/>
          <c:w val="0.92358984538697364"/>
          <c:h val="0.71492939699256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Colazione!$B$83</c:f>
              <c:strCache>
                <c:ptCount val="1"/>
                <c:pt idx="0">
                  <c:v>3-14 anni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275992743333183E-17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F-4042-A66F-8969E044478E}"/>
                </c:ext>
              </c:extLst>
            </c:dLbl>
            <c:dLbl>
              <c:idx val="2"/>
              <c:layout>
                <c:manualLayout>
                  <c:x val="2.2346368715083709E-2"/>
                  <c:y val="-0.1018518518518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F-4042-A66F-8969E0444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Colazione!$A$84:$A$86</c:f>
              <c:strCache>
                <c:ptCount val="3"/>
                <c:pt idx="0">
                  <c:v>2003  </c:v>
                </c:pt>
                <c:pt idx="1">
                  <c:v>2013  </c:v>
                </c:pt>
                <c:pt idx="2">
                  <c:v>2023  </c:v>
                </c:pt>
              </c:strCache>
            </c:strRef>
          </c:cat>
          <c:val>
            <c:numRef>
              <c:f>Colazione!$B$84:$B$86</c:f>
              <c:numCache>
                <c:formatCode>0.0</c:formatCode>
                <c:ptCount val="3"/>
                <c:pt idx="0">
                  <c:v>92.933333333333337</c:v>
                </c:pt>
                <c:pt idx="1">
                  <c:v>90.95</c:v>
                </c:pt>
                <c:pt idx="2">
                  <c:v>83.733333333333334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CF-4042-A66F-8969E0444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87561967"/>
        <c:axId val="387569167"/>
      </c:barChart>
      <c:catAx>
        <c:axId val="38756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7569167"/>
        <c:crosses val="autoZero"/>
        <c:auto val="1"/>
        <c:lblAlgn val="ctr"/>
        <c:lblOffset val="100"/>
        <c:noMultiLvlLbl val="0"/>
      </c:catAx>
      <c:valAx>
        <c:axId val="387569167"/>
        <c:scaling>
          <c:orientation val="minMax"/>
          <c:min val="20"/>
        </c:scaling>
        <c:delete val="1"/>
        <c:axPos val="l"/>
        <c:numFmt formatCode="0.0" sourceLinked="1"/>
        <c:majorTickMark val="none"/>
        <c:minorTickMark val="none"/>
        <c:tickLblPos val="nextTo"/>
        <c:crossAx val="38756196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Pranzo!$B$76</c:f>
              <c:strCache>
                <c:ptCount val="1"/>
                <c:pt idx="0">
                  <c:v>3-14 anni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DBF-46BD-BB56-1EF4CD24A4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DBF-46BD-BB56-1EF4CD24A4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DBF-46BD-BB56-1EF4CD24A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Pranzo!$A$77:$A$79</c:f>
              <c:strCache>
                <c:ptCount val="3"/>
                <c:pt idx="0">
                  <c:v>2003  </c:v>
                </c:pt>
                <c:pt idx="1">
                  <c:v>2013  </c:v>
                </c:pt>
                <c:pt idx="2">
                  <c:v>2023  </c:v>
                </c:pt>
              </c:strCache>
            </c:strRef>
          </c:cat>
          <c:val>
            <c:numRef>
              <c:f>Pranzo!$B$77:$B$79</c:f>
              <c:numCache>
                <c:formatCode>0.0</c:formatCode>
                <c:ptCount val="3"/>
                <c:pt idx="0">
                  <c:v>75</c:v>
                </c:pt>
                <c:pt idx="1">
                  <c:v>70.599999999999994</c:v>
                </c:pt>
                <c:pt idx="2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BF-46BD-BB56-1EF4CD24A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4363951"/>
        <c:axId val="354357231"/>
      </c:barChart>
      <c:catAx>
        <c:axId val="35436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4357231"/>
        <c:crosses val="autoZero"/>
        <c:auto val="1"/>
        <c:lblAlgn val="ctr"/>
        <c:lblOffset val="100"/>
        <c:noMultiLvlLbl val="0"/>
      </c:catAx>
      <c:valAx>
        <c:axId val="354357231"/>
        <c:scaling>
          <c:orientation val="minMax"/>
          <c:max val="1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35436395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9850489257074E-2"/>
          <c:y val="6.422806526228883E-2"/>
          <c:w val="0.9401665784726887"/>
          <c:h val="0.810580309419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Cena!$B$74</c:f>
              <c:strCache>
                <c:ptCount val="1"/>
                <c:pt idx="0">
                  <c:v>3-14 anni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95-453C-B589-28338C54B2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Cena!$A$75:$A$77</c:f>
              <c:strCache>
                <c:ptCount val="3"/>
                <c:pt idx="0">
                  <c:v>2003  </c:v>
                </c:pt>
                <c:pt idx="1">
                  <c:v>2013  </c:v>
                </c:pt>
                <c:pt idx="2">
                  <c:v>2023  </c:v>
                </c:pt>
              </c:strCache>
            </c:strRef>
          </c:cat>
          <c:val>
            <c:numRef>
              <c:f>Cena!$B$75:$B$77</c:f>
              <c:numCache>
                <c:formatCode>0.0</c:formatCode>
                <c:ptCount val="3"/>
                <c:pt idx="0">
                  <c:v>14.2</c:v>
                </c:pt>
                <c:pt idx="1">
                  <c:v>18.399999999999999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5-453C-B589-28338C54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87581647"/>
        <c:axId val="387562927"/>
      </c:barChart>
      <c:catAx>
        <c:axId val="38758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7562927"/>
        <c:crosses val="autoZero"/>
        <c:auto val="1"/>
        <c:lblAlgn val="ctr"/>
        <c:lblOffset val="100"/>
        <c:noMultiLvlLbl val="0"/>
      </c:catAx>
      <c:valAx>
        <c:axId val="387562927"/>
        <c:scaling>
          <c:orientation val="minMax"/>
          <c:max val="40"/>
        </c:scaling>
        <c:delete val="1"/>
        <c:axPos val="l"/>
        <c:numFmt formatCode="0.0" sourceLinked="1"/>
        <c:majorTickMark val="none"/>
        <c:minorTickMark val="none"/>
        <c:tickLblPos val="nextTo"/>
        <c:crossAx val="3875816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Pranzo!$B$101</c:f>
              <c:strCache>
                <c:ptCount val="1"/>
                <c:pt idx="0">
                  <c:v> Pranzo in casa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DE-462E-9E9F-90C92027D6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DE-462E-9E9F-90C92027D6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DE-462E-9E9F-90C92027D64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E-462E-9E9F-90C92027D64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E-462E-9E9F-90C92027D64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E-462E-9E9F-90C92027D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Pranzo!$A$102:$A$104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Pranzo!$B$102:$B$104</c:f>
              <c:numCache>
                <c:formatCode>#,##0.0</c:formatCode>
                <c:ptCount val="3"/>
                <c:pt idx="0">
                  <c:v>64.566666666666663</c:v>
                </c:pt>
                <c:pt idx="1">
                  <c:v>61.29999999999999</c:v>
                </c:pt>
                <c:pt idx="2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DE-462E-9E9F-90C92027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1301695"/>
        <c:axId val="351298815"/>
      </c:barChart>
      <c:catAx>
        <c:axId val="35130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298815"/>
        <c:crosses val="autoZero"/>
        <c:auto val="1"/>
        <c:lblAlgn val="ctr"/>
        <c:lblOffset val="100"/>
        <c:noMultiLvlLbl val="0"/>
      </c:catAx>
      <c:valAx>
        <c:axId val="351298815"/>
        <c:scaling>
          <c:orientation val="minMax"/>
          <c:min val="20"/>
        </c:scaling>
        <c:delete val="1"/>
        <c:axPos val="l"/>
        <c:numFmt formatCode="#,##0.0" sourceLinked="1"/>
        <c:majorTickMark val="none"/>
        <c:minorTickMark val="none"/>
        <c:tickLblPos val="nextTo"/>
        <c:crossAx val="35130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28258967629048E-2"/>
          <c:y val="0.17171296296296298"/>
          <c:w val="0.8839606299212597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Pranzo!$D$101</c:f>
              <c:strCache>
                <c:ptCount val="1"/>
                <c:pt idx="0">
                  <c:v>Pranzo in mensa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5.5727554179566582E-2"/>
                  <c:y val="-4.945315474284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B8-4E29-89DC-0665A7DCEF08}"/>
                </c:ext>
              </c:extLst>
            </c:dLbl>
            <c:dLbl>
              <c:idx val="2"/>
              <c:layout>
                <c:manualLayout>
                  <c:x val="6.1919504643962849E-2"/>
                  <c:y val="-4.564906591647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B8-4E29-89DC-0665A7DCE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Pranzo!$C$102:$C$104</c:f>
              <c:numCache>
                <c:formatCode>General</c:formatCode>
                <c:ptCount val="3"/>
                <c:pt idx="0">
                  <c:v>2003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Pranzo!$D$102:$D$104</c:f>
              <c:numCache>
                <c:formatCode>#,##0.0</c:formatCode>
                <c:ptCount val="3"/>
                <c:pt idx="0">
                  <c:v>29.866666666666664</c:v>
                </c:pt>
                <c:pt idx="1">
                  <c:v>33.733333333333341</c:v>
                </c:pt>
                <c:pt idx="2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B8-4E29-89DC-0665A7DCE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93673855"/>
        <c:axId val="393655135"/>
      </c:barChart>
      <c:catAx>
        <c:axId val="39367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55135"/>
        <c:crosses val="autoZero"/>
        <c:auto val="1"/>
        <c:lblAlgn val="ctr"/>
        <c:lblOffset val="100"/>
        <c:noMultiLvlLbl val="0"/>
      </c:catAx>
      <c:valAx>
        <c:axId val="393655135"/>
        <c:scaling>
          <c:orientation val="minMax"/>
          <c:max val="50"/>
        </c:scaling>
        <c:delete val="1"/>
        <c:axPos val="l"/>
        <c:numFmt formatCode="#,##0.0" sourceLinked="1"/>
        <c:majorTickMark val="none"/>
        <c:minorTickMark val="none"/>
        <c:tickLblPos val="nextTo"/>
        <c:crossAx val="3936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fRUTTA!$D$63</c:f>
              <c:strCache>
                <c:ptCount val="1"/>
                <c:pt idx="0">
                  <c:v>Frutta almeno una volta al giorno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5555555555555558E-3"/>
                  <c:y val="-6.4814814814814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90-4373-981D-512531EF7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fRUTTA!$C$64:$C$66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fRUTTA!$D$64:$D$66</c:f>
              <c:numCache>
                <c:formatCode>#,##0.0</c:formatCode>
                <c:ptCount val="3"/>
                <c:pt idx="0">
                  <c:v>72.399999999999991</c:v>
                </c:pt>
                <c:pt idx="1">
                  <c:v>70.5</c:v>
                </c:pt>
                <c:pt idx="2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90-4373-981D-512531EF78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51294015"/>
        <c:axId val="351278175"/>
      </c:barChart>
      <c:catAx>
        <c:axId val="35129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278175"/>
        <c:crosses val="autoZero"/>
        <c:auto val="1"/>
        <c:lblAlgn val="ctr"/>
        <c:lblOffset val="100"/>
        <c:noMultiLvlLbl val="0"/>
      </c:catAx>
      <c:valAx>
        <c:axId val="351278175"/>
        <c:scaling>
          <c:orientation val="minMax"/>
          <c:min val="30"/>
        </c:scaling>
        <c:delete val="1"/>
        <c:axPos val="l"/>
        <c:numFmt formatCode="#,##0.0" sourceLinked="1"/>
        <c:majorTickMark val="none"/>
        <c:minorTickMark val="none"/>
        <c:tickLblPos val="nextTo"/>
        <c:crossAx val="351294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07839770324797E-2"/>
          <c:y val="3.5200502896003578E-2"/>
          <c:w val="0.95259216022967519"/>
          <c:h val="0.83390019077563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'vERDURA '!$B$72</c:f>
              <c:strCache>
                <c:ptCount val="1"/>
                <c:pt idx="0">
                  <c:v>verdure almeno una volta al giorno 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F4-4DD2-A6E2-7AE8F5E7917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F4-4DD2-A6E2-7AE8F5E7917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F4-4DD2-A6E2-7AE8F5E79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'vERDURA '!$A$73:$A$75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2023</c:v>
                </c:pt>
              </c:numCache>
            </c:numRef>
          </c:cat>
          <c:val>
            <c:numRef>
              <c:f>'vERDURA '!$B$73:$B$75</c:f>
              <c:numCache>
                <c:formatCode>#,##0.0</c:formatCode>
                <c:ptCount val="3"/>
                <c:pt idx="0">
                  <c:v>28.166666666666668</c:v>
                </c:pt>
                <c:pt idx="1">
                  <c:v>34.266666666666666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F4-4DD2-A6E2-7AE8F5E79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1297855"/>
        <c:axId val="351283935"/>
      </c:barChart>
      <c:catAx>
        <c:axId val="35129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283935"/>
        <c:crosses val="autoZero"/>
        <c:auto val="1"/>
        <c:lblAlgn val="ctr"/>
        <c:lblOffset val="100"/>
        <c:noMultiLvlLbl val="0"/>
      </c:catAx>
      <c:valAx>
        <c:axId val="351283935"/>
        <c:scaling>
          <c:orientation val="minMax"/>
          <c:max val="50"/>
        </c:scaling>
        <c:delete val="1"/>
        <c:axPos val="l"/>
        <c:numFmt formatCode="#,##0.0" sourceLinked="1"/>
        <c:majorTickMark val="none"/>
        <c:minorTickMark val="none"/>
        <c:tickLblPos val="nextTo"/>
        <c:crossAx val="35129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C921-893A-498D-B340-C9FDBB1035EB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D5B5-0753-4109-8C62-4611599BA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17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4D5B5-0753-4109-8C62-4611599BA45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90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reeform 2"/>
          <p:cNvSpPr/>
          <p:nvPr userDrawn="1"/>
        </p:nvSpPr>
        <p:spPr>
          <a:xfrm>
            <a:off x="-3868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98F6D7F-AC4D-FDB3-57B4-F3E228438F53}"/>
              </a:ext>
            </a:extLst>
          </p:cNvPr>
          <p:cNvSpPr/>
          <p:nvPr userDrawn="1"/>
        </p:nvSpPr>
        <p:spPr>
          <a:xfrm>
            <a:off x="-3868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978206" y="4057750"/>
            <a:ext cx="2934006" cy="2171499"/>
            <a:chOff x="0" y="0"/>
            <a:chExt cx="772742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2742" cy="571917"/>
            </a:xfrm>
            <a:custGeom>
              <a:avLst/>
              <a:gdLst/>
              <a:ahLst/>
              <a:cxnLst/>
              <a:rect l="l" t="t" r="r" b="b"/>
              <a:pathLst>
                <a:path w="772742" h="571917">
                  <a:moveTo>
                    <a:pt x="569542" y="0"/>
                  </a:moveTo>
                  <a:cubicBezTo>
                    <a:pt x="681767" y="0"/>
                    <a:pt x="772742" y="128028"/>
                    <a:pt x="772742" y="285959"/>
                  </a:cubicBezTo>
                  <a:cubicBezTo>
                    <a:pt x="772742" y="443889"/>
                    <a:pt x="681767" y="571917"/>
                    <a:pt x="569542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72742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467343" y="4057750"/>
            <a:ext cx="3086100" cy="2171499"/>
            <a:chOff x="0" y="0"/>
            <a:chExt cx="812800" cy="571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86595" y="317424"/>
            <a:ext cx="3514810" cy="2263538"/>
          </a:xfrm>
          <a:custGeom>
            <a:avLst/>
            <a:gdLst/>
            <a:ahLst/>
            <a:cxnLst/>
            <a:rect l="l" t="t" r="r" b="b"/>
            <a:pathLst>
              <a:path w="3514810" h="2263538">
                <a:moveTo>
                  <a:pt x="0" y="0"/>
                </a:moveTo>
                <a:lnTo>
                  <a:pt x="3514810" y="0"/>
                </a:lnTo>
                <a:lnTo>
                  <a:pt x="3514810" y="2263538"/>
                </a:lnTo>
                <a:lnTo>
                  <a:pt x="0" y="226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56170" y="4428616"/>
            <a:ext cx="13510803" cy="1353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7"/>
              </a:lnSpc>
            </a:pPr>
            <a:r>
              <a:rPr lang="en-US" sz="3876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COME STANNO CAMBIANDO ABITUDINI E STILI DI VITA ALIMENTARI DI BAMBINI E RAGAZZI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9158" y="3467914"/>
            <a:ext cx="12209684" cy="90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LA GENERAZIONE ALPHA E IL CIBO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02501" y="9309391"/>
            <a:ext cx="4682998" cy="40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219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Roma, 19 novembre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45350" y="1958447"/>
            <a:ext cx="13200320" cy="4148045"/>
          </a:xfrm>
          <a:custGeom>
            <a:avLst/>
            <a:gdLst/>
            <a:ahLst/>
            <a:cxnLst/>
            <a:rect l="l" t="t" r="r" b="b"/>
            <a:pathLst>
              <a:path w="13149205" h="3862579">
                <a:moveTo>
                  <a:pt x="0" y="0"/>
                </a:moveTo>
                <a:lnTo>
                  <a:pt x="13149205" y="0"/>
                </a:lnTo>
                <a:lnTo>
                  <a:pt x="13149205" y="3862579"/>
                </a:lnTo>
                <a:lnTo>
                  <a:pt x="0" y="3862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73661" y="5898149"/>
            <a:ext cx="1800215" cy="180021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203200" y="-47625"/>
              <a:ext cx="406400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214699" y="5908204"/>
            <a:ext cx="11515239" cy="4519731"/>
          </a:xfrm>
          <a:custGeom>
            <a:avLst/>
            <a:gdLst/>
            <a:ahLst/>
            <a:cxnLst/>
            <a:rect l="l" t="t" r="r" b="b"/>
            <a:pathLst>
              <a:path w="11515239" h="4519731">
                <a:moveTo>
                  <a:pt x="0" y="0"/>
                </a:moveTo>
                <a:lnTo>
                  <a:pt x="11515239" y="0"/>
                </a:lnTo>
                <a:lnTo>
                  <a:pt x="11515239" y="4519731"/>
                </a:lnTo>
                <a:lnTo>
                  <a:pt x="0" y="4519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7114" y="228141"/>
            <a:ext cx="17053771" cy="50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9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GLI EFFETTI DI CATTIVI COMPORTAMENTI ALIMENTARI SONO GIÀ EVIDENTI - 1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58870" y="991825"/>
            <a:ext cx="12451088" cy="3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Bambini di 7-9 anni in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stato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sovrappeso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obesità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(%):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confronto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internazionale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4930" y="7589783"/>
            <a:ext cx="6359302" cy="1570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L’Italia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è 4°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nella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graduatoria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sulla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prevalenza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sovrappeso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7-9 anni, con un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valore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del 39% (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considerando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anche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l’obesità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), a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fronte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di una media del 29%</a:t>
            </a:r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14059796" y="3732598"/>
            <a:ext cx="1800215" cy="18002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03200" y="-47625"/>
              <a:ext cx="406400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407106" y="2102775"/>
            <a:ext cx="5421963" cy="157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Con un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dato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pari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al 17%,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l’Italia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è </a:t>
            </a:r>
          </a:p>
          <a:p>
            <a:pPr algn="ctr">
              <a:lnSpc>
                <a:spcPts val="3107"/>
              </a:lnSpc>
            </a:pP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al 2°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posto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nella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graduatoria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sulla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prevalenza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dell’obesità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bambini di 7-9 anni (la media è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pari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al 12%)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200" y="9813567"/>
            <a:ext cx="7305338" cy="490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13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Fonte: </a:t>
            </a:r>
            <a:r>
              <a:rPr lang="en-US" sz="1300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elaborazione</a:t>
            </a:r>
            <a:r>
              <a:rPr lang="en-US" sz="13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C.S. Fipe </a:t>
            </a:r>
            <a:r>
              <a:rPr lang="en-US" sz="1300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13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00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dati</a:t>
            </a:r>
            <a:r>
              <a:rPr lang="en-US" sz="13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OMS - Childhood Obesity Surveillance Initiative COSI - Fact sheet highlights 2018-2020</a:t>
            </a:r>
          </a:p>
          <a:p>
            <a:pPr algn="ctr">
              <a:lnSpc>
                <a:spcPts val="1253"/>
              </a:lnSpc>
              <a:spcBef>
                <a:spcPct val="0"/>
              </a:spcBef>
            </a:pPr>
            <a:endParaRPr lang="en-US" sz="895" dirty="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EECB31C-45C9-6095-D307-5F0C0D9139D4}"/>
              </a:ext>
            </a:extLst>
          </p:cNvPr>
          <p:cNvSpPr/>
          <p:nvPr/>
        </p:nvSpPr>
        <p:spPr>
          <a:xfrm>
            <a:off x="1752599" y="2573878"/>
            <a:ext cx="381000" cy="2827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B9370821-6770-E4F1-8E31-88208E231A77}"/>
              </a:ext>
            </a:extLst>
          </p:cNvPr>
          <p:cNvSpPr txBox="1"/>
          <p:nvPr/>
        </p:nvSpPr>
        <p:spPr>
          <a:xfrm rot="10800000">
            <a:off x="1779824" y="5742799"/>
            <a:ext cx="326552" cy="9054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F3BB248-6D9A-0F54-E766-23F0385A1FDF}"/>
              </a:ext>
            </a:extLst>
          </p:cNvPr>
          <p:cNvSpPr/>
          <p:nvPr/>
        </p:nvSpPr>
        <p:spPr>
          <a:xfrm>
            <a:off x="8458200" y="7013369"/>
            <a:ext cx="374763" cy="2723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81645" y="1028700"/>
            <a:ext cx="7628108" cy="9520260"/>
          </a:xfrm>
          <a:custGeom>
            <a:avLst/>
            <a:gdLst/>
            <a:ahLst/>
            <a:cxnLst/>
            <a:rect l="l" t="t" r="r" b="b"/>
            <a:pathLst>
              <a:path w="7628108" h="9520260">
                <a:moveTo>
                  <a:pt x="0" y="0"/>
                </a:moveTo>
                <a:lnTo>
                  <a:pt x="7628108" y="0"/>
                </a:lnTo>
                <a:lnTo>
                  <a:pt x="7628108" y="9520260"/>
                </a:lnTo>
                <a:lnTo>
                  <a:pt x="0" y="9520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7115" y="335521"/>
            <a:ext cx="17053771" cy="50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9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GLI EFFETTI DI CATTIVI COMPORTAMENTI ALIMENTARI SONO GIÀ EVIDENTI - 2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5000" y="1226850"/>
            <a:ext cx="7871536" cy="77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Andamento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tempo di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sovrappeso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obesità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infantile in Italia, 2008-2023 (%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riferite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a bambini di 8-9 anni)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63572" y="7253959"/>
            <a:ext cx="9563583" cy="236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corso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anni il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sovrappeso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è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significativamente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diminuito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passando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dal 23,2%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2008/9 al 19%.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Anche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prevalenza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dell'obesità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in generale è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diminuita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tempo (dal 12%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2008/9 al 9,8%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2023),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tuttavia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dal 2014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registra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una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fase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219" i="1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plateau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oscillazioni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19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minime</a:t>
            </a: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e non significative.</a:t>
            </a:r>
          </a:p>
          <a:p>
            <a:pPr algn="ctr">
              <a:lnSpc>
                <a:spcPts val="3107"/>
              </a:lnSpc>
              <a:spcBef>
                <a:spcPct val="0"/>
              </a:spcBef>
            </a:pPr>
            <a:endParaRPr lang="en-US" sz="2219" dirty="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64910" y="9711445"/>
            <a:ext cx="9935742" cy="46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8"/>
              </a:lnSpc>
              <a:spcBef>
                <a:spcPct val="0"/>
              </a:spcBef>
            </a:pP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Fonte: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elaborazione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C.S. Fipe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dati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ISS –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indagine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OKKIO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salute,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condotta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46.000 bambini al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terzo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anno della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06" dirty="0" err="1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primaria</a:t>
            </a:r>
            <a:r>
              <a:rPr lang="en-US" sz="1306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 (anno 2023) 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CFD68AD6-F642-7F83-EF31-817F8FC6E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826090"/>
              </p:ext>
            </p:extLst>
          </p:nvPr>
        </p:nvGraphicFramePr>
        <p:xfrm>
          <a:off x="7991398" y="2282042"/>
          <a:ext cx="10107933" cy="475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7CE02DB0-327F-C415-767B-57DBE4D5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318" y="1389773"/>
            <a:ext cx="4193564" cy="277256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64D30DE-9159-3189-9B03-E10EAC78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007" y="1445660"/>
            <a:ext cx="3980785" cy="26607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65979" y="145717"/>
            <a:ext cx="18326001" cy="49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9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DALLA COLAZIONE ALLA CENA, COME È CAMBIATA (IN PEGGIO) LA DISTRIBUZIONE DEI PASTI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69913" y="806709"/>
            <a:ext cx="11948175" cy="37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Le abitudini alimentari dei giovanissimi (3-14 anni), 2003-2023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EE9446-73FD-4BCF-F260-8AA926547896}"/>
              </a:ext>
            </a:extLst>
          </p:cNvPr>
          <p:cNvSpPr txBox="1"/>
          <p:nvPr/>
        </p:nvSpPr>
        <p:spPr>
          <a:xfrm>
            <a:off x="7829275" y="4228667"/>
            <a:ext cx="352425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PRANZO</a:t>
            </a:r>
            <a:r>
              <a:rPr lang="it-IT" dirty="0"/>
              <a:t> </a:t>
            </a:r>
          </a:p>
          <a:p>
            <a:pPr algn="ctr"/>
            <a:r>
              <a:rPr lang="it-IT" b="1" dirty="0"/>
              <a:t>come pasto principale (%)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CA669F1-9ADB-7FE1-632B-1163D6C11A35}"/>
              </a:ext>
            </a:extLst>
          </p:cNvPr>
          <p:cNvSpPr txBox="1"/>
          <p:nvPr/>
        </p:nvSpPr>
        <p:spPr>
          <a:xfrm>
            <a:off x="13857038" y="4310456"/>
            <a:ext cx="328612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CENA </a:t>
            </a:r>
          </a:p>
          <a:p>
            <a:pPr algn="ctr"/>
            <a:r>
              <a:rPr lang="it-IT" b="1" dirty="0"/>
              <a:t>come pasto principale (%)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4F882E0-81A3-7887-2468-D9E27A3705D9}"/>
              </a:ext>
            </a:extLst>
          </p:cNvPr>
          <p:cNvSpPr txBox="1"/>
          <p:nvPr/>
        </p:nvSpPr>
        <p:spPr>
          <a:xfrm>
            <a:off x="-65979" y="7705843"/>
            <a:ext cx="994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03642"/>
                </a:solidFill>
                <a:latin typeface="Poppins"/>
                <a:cs typeface="Poppins"/>
              </a:rPr>
              <a:t>Fonte: elaborazione C.S. Fipe su dati Istat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AF19B81C-1833-07EC-A1C8-6CD3F8D7CEF6}"/>
              </a:ext>
            </a:extLst>
          </p:cNvPr>
          <p:cNvSpPr txBox="1"/>
          <p:nvPr/>
        </p:nvSpPr>
        <p:spPr>
          <a:xfrm>
            <a:off x="997525" y="8143252"/>
            <a:ext cx="4717714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600" dirty="0"/>
              <a:t>Rispetto a 20 anni fa, </a:t>
            </a:r>
          </a:p>
          <a:p>
            <a:pPr algn="ctr"/>
            <a:r>
              <a:rPr lang="it-IT" sz="2600" dirty="0"/>
              <a:t>cresce la quota di bambini e ragazzi con una cattiva </a:t>
            </a:r>
          </a:p>
          <a:p>
            <a:pPr algn="ctr"/>
            <a:r>
              <a:rPr lang="it-IT" sz="2600" dirty="0"/>
              <a:t>distribuzione dei pasti 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EE0025C8-104F-C66B-A36F-CEFC650BAD8C}"/>
              </a:ext>
            </a:extLst>
          </p:cNvPr>
          <p:cNvGrpSpPr/>
          <p:nvPr/>
        </p:nvGrpSpPr>
        <p:grpSpPr>
          <a:xfrm rot="16200000">
            <a:off x="6254086" y="8043363"/>
            <a:ext cx="1800215" cy="1800215"/>
            <a:chOff x="0" y="0"/>
            <a:chExt cx="812800" cy="812800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68C70D2-F3C4-2A69-A8BD-910DD8C7B8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6F3D7B56-42A2-54E6-2F8D-FA3EE50B6631}"/>
                </a:ext>
              </a:extLst>
            </p:cNvPr>
            <p:cNvSpPr txBox="1"/>
            <p:nvPr/>
          </p:nvSpPr>
          <p:spPr>
            <a:xfrm>
              <a:off x="203200" y="-47625"/>
              <a:ext cx="406400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89D141E7-B71B-8B8A-231A-8D8EC5579529}"/>
              </a:ext>
            </a:extLst>
          </p:cNvPr>
          <p:cNvSpPr txBox="1"/>
          <p:nvPr/>
        </p:nvSpPr>
        <p:spPr>
          <a:xfrm>
            <a:off x="8593148" y="8100820"/>
            <a:ext cx="9003735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600" dirty="0"/>
              <a:t>È aumentata la quota di bambini e ragazzi per cui non vale più la buona e salutare regola secondo cui </a:t>
            </a:r>
          </a:p>
          <a:p>
            <a:pPr algn="ctr"/>
            <a:r>
              <a:rPr lang="it-IT" sz="2600" b="1" i="1" dirty="0"/>
              <a:t>la colazione non andrebbe mai saltata, il pranzo è un pasto importante e la cena deve essere preferibilmente leggera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C42D5E23-715F-2B1B-9FB7-CB15F9798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25916"/>
              </p:ext>
            </p:extLst>
          </p:nvPr>
        </p:nvGraphicFramePr>
        <p:xfrm>
          <a:off x="-173980" y="4808905"/>
          <a:ext cx="6314379" cy="293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4059E394-49EB-C611-2C6D-0E320E9B8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99197"/>
              </p:ext>
            </p:extLst>
          </p:nvPr>
        </p:nvGraphicFramePr>
        <p:xfrm>
          <a:off x="6600550" y="4463834"/>
          <a:ext cx="59817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051CEB3C-7C13-4288-B6CF-650E9DEC7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976537"/>
              </p:ext>
            </p:extLst>
          </p:nvPr>
        </p:nvGraphicFramePr>
        <p:xfrm>
          <a:off x="13252844" y="4614808"/>
          <a:ext cx="4669631" cy="316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6A343AFF-441C-B801-3EBA-E7991AB35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131" y="1365198"/>
            <a:ext cx="4193564" cy="27551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C7D7AC-7FF9-163B-174E-F7C51B5F688C}"/>
              </a:ext>
            </a:extLst>
          </p:cNvPr>
          <p:cNvSpPr txBox="1"/>
          <p:nvPr/>
        </p:nvSpPr>
        <p:spPr>
          <a:xfrm>
            <a:off x="1360163" y="4220460"/>
            <a:ext cx="36195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COLAZIONE</a:t>
            </a:r>
            <a:r>
              <a:rPr lang="it-IT" b="1" dirty="0"/>
              <a:t> </a:t>
            </a:r>
          </a:p>
          <a:p>
            <a:pPr algn="ctr"/>
            <a:r>
              <a:rPr lang="it-IT" b="1" dirty="0"/>
              <a:t>Adeguata, con latte e/o cibo (%)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7175" y="3490306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7006" y="335521"/>
            <a:ext cx="17440919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3600" dirty="0">
                <a:solidFill>
                  <a:srgbClr val="004AAD"/>
                </a:solidFill>
                <a:latin typeface="League Spartan"/>
                <a:sym typeface="Poppins"/>
              </a:rPr>
              <a:t>L’IMPORTANZA DELLA SCUOLA PER L’EDUCAZIONE ALIMENTARE </a:t>
            </a:r>
            <a:r>
              <a:rPr lang="en-US" sz="3600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DELLE NUOVE GENERAZIONI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3400FD-CF6C-59FA-1B82-AEDF142C7775}"/>
              </a:ext>
            </a:extLst>
          </p:cNvPr>
          <p:cNvSpPr txBox="1"/>
          <p:nvPr/>
        </p:nvSpPr>
        <p:spPr>
          <a:xfrm>
            <a:off x="147006" y="5885508"/>
            <a:ext cx="5086349" cy="3693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5"/>
                </a:solidFill>
              </a:rPr>
              <a:t>PRANZO</a:t>
            </a:r>
            <a:r>
              <a:rPr lang="it-IT" dirty="0"/>
              <a:t> </a:t>
            </a:r>
            <a:r>
              <a:rPr lang="it-IT" b="1" dirty="0">
                <a:solidFill>
                  <a:schemeClr val="accent5"/>
                </a:solidFill>
              </a:rPr>
              <a:t>IN MENSA </a:t>
            </a:r>
            <a:r>
              <a:rPr lang="it-IT" b="1" dirty="0"/>
              <a:t>(% 3-14enni)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738682-30E5-910C-6C9F-3C361230D08B}"/>
              </a:ext>
            </a:extLst>
          </p:cNvPr>
          <p:cNvSpPr txBox="1"/>
          <p:nvPr/>
        </p:nvSpPr>
        <p:spPr>
          <a:xfrm>
            <a:off x="542925" y="1608533"/>
            <a:ext cx="5086349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PRANZO IN CASA </a:t>
            </a:r>
            <a:r>
              <a:rPr lang="it-IT" b="1" dirty="0"/>
              <a:t>(% 3-14enni)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BADC77-D312-9DDD-3577-99E38C7568AB}"/>
              </a:ext>
            </a:extLst>
          </p:cNvPr>
          <p:cNvGrpSpPr/>
          <p:nvPr/>
        </p:nvGrpSpPr>
        <p:grpSpPr>
          <a:xfrm rot="16200000">
            <a:off x="7067550" y="7151626"/>
            <a:ext cx="1800215" cy="1800215"/>
            <a:chOff x="0" y="0"/>
            <a:chExt cx="812800" cy="8128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6217E9F-37C7-96D3-462B-516A3F81F9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1D3D7A-1F49-2FF3-95D8-51C54AB836BB}"/>
                </a:ext>
              </a:extLst>
            </p:cNvPr>
            <p:cNvSpPr txBox="1"/>
            <p:nvPr/>
          </p:nvSpPr>
          <p:spPr>
            <a:xfrm>
              <a:off x="203200" y="-47625"/>
              <a:ext cx="406400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557529D7-F5D2-DB90-EFBD-E74FABFFA576}"/>
              </a:ext>
            </a:extLst>
          </p:cNvPr>
          <p:cNvSpPr txBox="1"/>
          <p:nvPr/>
        </p:nvSpPr>
        <p:spPr>
          <a:xfrm>
            <a:off x="8971462" y="6553653"/>
            <a:ext cx="9208411" cy="372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2200" i="1" dirty="0"/>
              <a:t>Cresce, soprattutto nell’età dell’infanzia (3-10 anni), il pranzo nelle mense scolastiche che sono, al pari della famiglia, una fondamentale </a:t>
            </a:r>
            <a:r>
              <a:rPr lang="it-IT" sz="2200" b="1" i="1" dirty="0">
                <a:solidFill>
                  <a:srgbClr val="C00000"/>
                </a:solidFill>
              </a:rPr>
              <a:t>agenzia di formazione ed educazione alimentare.</a:t>
            </a:r>
            <a:r>
              <a:rPr lang="it-IT" sz="2200" i="1" dirty="0"/>
              <a:t> </a:t>
            </a:r>
          </a:p>
          <a:p>
            <a:endParaRPr lang="it-IT" sz="1000" i="1" dirty="0"/>
          </a:p>
          <a:p>
            <a:r>
              <a:rPr lang="it-IT" sz="2200" i="1" dirty="0"/>
              <a:t>È anche grazie all’esperienza di consumo nelle mense infatti che i bambini costruiscono un rapporto sano ed equilibrato col cibo, acquisendo buone abitudini alimentari. </a:t>
            </a:r>
          </a:p>
          <a:p>
            <a:endParaRPr lang="it-IT" sz="400" i="1" dirty="0"/>
          </a:p>
          <a:p>
            <a:r>
              <a:rPr lang="it-IT" sz="2200" i="1" dirty="0"/>
              <a:t>Le mense sono anche un importante luogo di socializzazione per i bambini: il momento del pasto diventa un’occasione di convivialità che rafforza legami e amicizie, creando un’atmosfera positiva che migliora anche l’esperienza di consumo</a:t>
            </a:r>
            <a:endParaRPr lang="it-IT" sz="22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71DDE2E-106C-F94C-E366-0CA9F91D9AB8}"/>
              </a:ext>
            </a:extLst>
          </p:cNvPr>
          <p:cNvSpPr txBox="1"/>
          <p:nvPr/>
        </p:nvSpPr>
        <p:spPr>
          <a:xfrm>
            <a:off x="457200" y="9844053"/>
            <a:ext cx="994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03642"/>
                </a:solidFill>
                <a:latin typeface="Poppins"/>
                <a:cs typeface="Poppins"/>
              </a:rPr>
              <a:t>Fonte: elaborazione C.S. Fipe su dati Istat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F4E362E7-A675-C418-94EE-2B35F46E0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35432"/>
              </p:ext>
            </p:extLst>
          </p:nvPr>
        </p:nvGraphicFramePr>
        <p:xfrm>
          <a:off x="341193" y="2254105"/>
          <a:ext cx="5489814" cy="315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A1ECF21-86EC-C854-5638-AAABB1730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122993"/>
              </p:ext>
            </p:extLst>
          </p:nvPr>
        </p:nvGraphicFramePr>
        <p:xfrm>
          <a:off x="-341193" y="5832588"/>
          <a:ext cx="6172200" cy="398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9128088F-EDF0-5ABE-E5C0-7D748B21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50" y="1252084"/>
            <a:ext cx="7448550" cy="496252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A6B362D-1045-DF9C-8E23-02A68083AE2F}"/>
              </a:ext>
            </a:extLst>
          </p:cNvPr>
          <p:cNvSpPr/>
          <p:nvPr/>
        </p:nvSpPr>
        <p:spPr>
          <a:xfrm>
            <a:off x="5556444" y="5897500"/>
            <a:ext cx="2749356" cy="101670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3-5 anni: </a:t>
            </a:r>
            <a:r>
              <a:rPr lang="it-IT" sz="2400" b="1" dirty="0">
                <a:solidFill>
                  <a:srgbClr val="FF0000"/>
                </a:solidFill>
              </a:rPr>
              <a:t>53,1%</a:t>
            </a:r>
          </a:p>
          <a:p>
            <a:pPr algn="ctr"/>
            <a:r>
              <a:rPr lang="it-IT" sz="2400" b="1" dirty="0"/>
              <a:t>6-10 anni: </a:t>
            </a:r>
            <a:r>
              <a:rPr lang="it-IT" sz="2400" b="1" dirty="0">
                <a:solidFill>
                  <a:srgbClr val="FF0000"/>
                </a:solidFill>
              </a:rPr>
              <a:t>41,3%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094F6D8-41E2-3824-9898-3D0B6B607709}"/>
              </a:ext>
            </a:extLst>
          </p:cNvPr>
          <p:cNvCxnSpPr>
            <a:cxnSpLocks/>
          </p:cNvCxnSpPr>
          <p:nvPr/>
        </p:nvCxnSpPr>
        <p:spPr>
          <a:xfrm flipV="1">
            <a:off x="5137226" y="6895424"/>
            <a:ext cx="720193" cy="8387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F85D8145-ABF4-08D9-8261-4C1B76A4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503" y="1533344"/>
            <a:ext cx="3845957" cy="251742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D0C1FDD-58D2-BE55-CF37-516AEF8E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20" y="1592325"/>
            <a:ext cx="4181460" cy="275904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7175" y="542290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7006" y="197584"/>
            <a:ext cx="17440919" cy="50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4"/>
              </a:lnSpc>
            </a:pPr>
            <a:r>
              <a:rPr lang="en-US" sz="293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COSA MANGIA LA GENERAZIONE ALPHA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D263FF-AB59-02C2-D862-53FE8BC10129}"/>
              </a:ext>
            </a:extLst>
          </p:cNvPr>
          <p:cNvSpPr txBox="1"/>
          <p:nvPr/>
        </p:nvSpPr>
        <p:spPr>
          <a:xfrm>
            <a:off x="2646469" y="887013"/>
            <a:ext cx="469880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VERDURE</a:t>
            </a:r>
          </a:p>
          <a:p>
            <a:pPr algn="ctr"/>
            <a:r>
              <a:rPr lang="it-IT" b="1" dirty="0"/>
              <a:t>Almeno 1 volta al giorno (% 3-14enni)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57F74C9-9756-AE82-E86A-9721F67A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00750"/>
              </p:ext>
            </p:extLst>
          </p:nvPr>
        </p:nvGraphicFramePr>
        <p:xfrm>
          <a:off x="2163801" y="7783370"/>
          <a:ext cx="5544664" cy="1876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166">
                  <a:extLst>
                    <a:ext uri="{9D8B030D-6E8A-4147-A177-3AD203B41FA5}">
                      <a16:colId xmlns:a16="http://schemas.microsoft.com/office/drawing/2014/main" val="2393865878"/>
                    </a:ext>
                  </a:extLst>
                </a:gridCol>
                <a:gridCol w="1386166">
                  <a:extLst>
                    <a:ext uri="{9D8B030D-6E8A-4147-A177-3AD203B41FA5}">
                      <a16:colId xmlns:a16="http://schemas.microsoft.com/office/drawing/2014/main" val="3994156575"/>
                    </a:ext>
                  </a:extLst>
                </a:gridCol>
                <a:gridCol w="1386166">
                  <a:extLst>
                    <a:ext uri="{9D8B030D-6E8A-4147-A177-3AD203B41FA5}">
                      <a16:colId xmlns:a16="http://schemas.microsoft.com/office/drawing/2014/main" val="1906149215"/>
                    </a:ext>
                  </a:extLst>
                </a:gridCol>
                <a:gridCol w="1386166">
                  <a:extLst>
                    <a:ext uri="{9D8B030D-6E8A-4147-A177-3AD203B41FA5}">
                      <a16:colId xmlns:a16="http://schemas.microsoft.com/office/drawing/2014/main" val="3836123057"/>
                    </a:ext>
                  </a:extLst>
                </a:gridCol>
              </a:tblGrid>
              <a:tr h="44879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35911"/>
                  </a:ext>
                </a:extLst>
              </a:tr>
              <a:tr h="4487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3-5 anni 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28,4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33,4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32,4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2660"/>
                  </a:ext>
                </a:extLst>
              </a:tr>
              <a:tr h="4487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6-10 anni  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26,7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32,9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32,2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59484"/>
                  </a:ext>
                </a:extLst>
              </a:tr>
              <a:tr h="5301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11-14 anni  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29,4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36,5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34,4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80749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375E7C-8678-0044-A778-5B697ABB8784}"/>
              </a:ext>
            </a:extLst>
          </p:cNvPr>
          <p:cNvSpPr txBox="1"/>
          <p:nvPr/>
        </p:nvSpPr>
        <p:spPr>
          <a:xfrm>
            <a:off x="9975080" y="922168"/>
            <a:ext cx="469880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FRUTTA</a:t>
            </a:r>
          </a:p>
          <a:p>
            <a:pPr algn="ctr"/>
            <a:r>
              <a:rPr lang="it-IT" b="1" dirty="0"/>
              <a:t>Almeno 1 volta al giorno (% 3-14enni)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B6820F49-E2C2-4B11-EA34-4F4331FD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41317"/>
              </p:ext>
            </p:extLst>
          </p:nvPr>
        </p:nvGraphicFramePr>
        <p:xfrm>
          <a:off x="10102890" y="7715171"/>
          <a:ext cx="4906627" cy="1919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862">
                  <a:extLst>
                    <a:ext uri="{9D8B030D-6E8A-4147-A177-3AD203B41FA5}">
                      <a16:colId xmlns:a16="http://schemas.microsoft.com/office/drawing/2014/main" val="2393865878"/>
                    </a:ext>
                  </a:extLst>
                </a:gridCol>
                <a:gridCol w="1222255">
                  <a:extLst>
                    <a:ext uri="{9D8B030D-6E8A-4147-A177-3AD203B41FA5}">
                      <a16:colId xmlns:a16="http://schemas.microsoft.com/office/drawing/2014/main" val="3994156575"/>
                    </a:ext>
                  </a:extLst>
                </a:gridCol>
                <a:gridCol w="1222255">
                  <a:extLst>
                    <a:ext uri="{9D8B030D-6E8A-4147-A177-3AD203B41FA5}">
                      <a16:colId xmlns:a16="http://schemas.microsoft.com/office/drawing/2014/main" val="1906149215"/>
                    </a:ext>
                  </a:extLst>
                </a:gridCol>
                <a:gridCol w="1222255">
                  <a:extLst>
                    <a:ext uri="{9D8B030D-6E8A-4147-A177-3AD203B41FA5}">
                      <a16:colId xmlns:a16="http://schemas.microsoft.com/office/drawing/2014/main" val="3836123057"/>
                    </a:ext>
                  </a:extLst>
                </a:gridCol>
              </a:tblGrid>
              <a:tr h="38530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35911"/>
                  </a:ext>
                </a:extLst>
              </a:tr>
              <a:tr h="5415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3-5 anni 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72,3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2660"/>
                  </a:ext>
                </a:extLst>
              </a:tr>
              <a:tr h="4962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6-10 anni 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67,8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59484"/>
                  </a:ext>
                </a:extLst>
              </a:tr>
              <a:tr h="4962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11-14 anni 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80749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AAD6C4-B3DE-8130-9586-2BB9C97C7BBD}"/>
              </a:ext>
            </a:extLst>
          </p:cNvPr>
          <p:cNvSpPr txBox="1"/>
          <p:nvPr/>
        </p:nvSpPr>
        <p:spPr>
          <a:xfrm>
            <a:off x="0" y="9920139"/>
            <a:ext cx="994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303642"/>
                </a:solidFill>
                <a:latin typeface="Poppins"/>
                <a:cs typeface="Poppins"/>
              </a:rPr>
              <a:t>Fonte: elaborazione Centro studi Fipe su dati Istat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221C558-47AA-8FA0-EE2E-770BBE69D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833329"/>
              </p:ext>
            </p:extLst>
          </p:nvPr>
        </p:nvGraphicFramePr>
        <p:xfrm>
          <a:off x="9829800" y="4073773"/>
          <a:ext cx="5191440" cy="341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AE23F680-8E89-F68E-F520-E4D91F155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98900"/>
              </p:ext>
            </p:extLst>
          </p:nvPr>
        </p:nvGraphicFramePr>
        <p:xfrm>
          <a:off x="1839543" y="3822183"/>
          <a:ext cx="5893540" cy="360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577</Words>
  <Application>Microsoft Office PowerPoint</Application>
  <PresentationFormat>Personalizzato</PresentationFormat>
  <Paragraphs>78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Calibri</vt:lpstr>
      <vt:lpstr>League Spartan</vt:lpstr>
      <vt:lpstr>Poppins</vt:lpstr>
      <vt:lpstr>Arial</vt:lpstr>
      <vt:lpstr>Lato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GENERAZIONE ALPHA E IL CIBO Come stanno cambiando abitudini e stili di vita alimentari di bambini e ragazzi Luciano Sbraga Vice-direttore generale e Direttore Ufficio studi FIPE Roma, 19 novembre 2024</dc:title>
  <dc:creator>Marco Morandotti</dc:creator>
  <cp:lastModifiedBy>Gianluca Giordano</cp:lastModifiedBy>
  <cp:revision>16</cp:revision>
  <cp:lastPrinted>2024-11-19T08:01:46Z</cp:lastPrinted>
  <dcterms:created xsi:type="dcterms:W3CDTF">2006-08-16T00:00:00Z</dcterms:created>
  <dcterms:modified xsi:type="dcterms:W3CDTF">2024-11-19T08:03:47Z</dcterms:modified>
  <dc:identifier>DAGWc6zugEE</dc:identifier>
</cp:coreProperties>
</file>